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6"/>
  </p:notesMasterIdLst>
  <p:sldIdLst>
    <p:sldId id="256" r:id="rId2"/>
    <p:sldId id="259" r:id="rId3"/>
    <p:sldId id="258" r:id="rId4"/>
    <p:sldId id="262" r:id="rId5"/>
    <p:sldId id="297" r:id="rId6"/>
    <p:sldId id="298" r:id="rId7"/>
    <p:sldId id="299" r:id="rId8"/>
    <p:sldId id="300" r:id="rId9"/>
    <p:sldId id="301" r:id="rId10"/>
    <p:sldId id="302" r:id="rId11"/>
    <p:sldId id="305" r:id="rId12"/>
    <p:sldId id="304" r:id="rId13"/>
    <p:sldId id="306" r:id="rId14"/>
    <p:sldId id="307" r:id="rId15"/>
    <p:sldId id="308" r:id="rId16"/>
    <p:sldId id="309" r:id="rId17"/>
    <p:sldId id="310" r:id="rId18"/>
    <p:sldId id="311" r:id="rId19"/>
    <p:sldId id="312" r:id="rId20"/>
    <p:sldId id="334" r:id="rId21"/>
    <p:sldId id="335" r:id="rId22"/>
    <p:sldId id="313" r:id="rId23"/>
    <p:sldId id="316" r:id="rId24"/>
    <p:sldId id="318" r:id="rId25"/>
    <p:sldId id="317" r:id="rId26"/>
    <p:sldId id="319" r:id="rId27"/>
    <p:sldId id="321" r:id="rId28"/>
    <p:sldId id="320" r:id="rId29"/>
    <p:sldId id="322" r:id="rId30"/>
    <p:sldId id="323" r:id="rId31"/>
    <p:sldId id="324" r:id="rId32"/>
    <p:sldId id="325" r:id="rId33"/>
    <p:sldId id="326" r:id="rId34"/>
    <p:sldId id="327" r:id="rId35"/>
    <p:sldId id="328" r:id="rId36"/>
    <p:sldId id="329" r:id="rId37"/>
    <p:sldId id="330" r:id="rId38"/>
    <p:sldId id="332" r:id="rId39"/>
    <p:sldId id="269" r:id="rId40"/>
    <p:sldId id="271" r:id="rId41"/>
    <p:sldId id="331" r:id="rId42"/>
    <p:sldId id="276" r:id="rId43"/>
    <p:sldId id="333" r:id="rId44"/>
    <p:sldId id="263" r:id="rId45"/>
  </p:sldIdLst>
  <p:sldSz cx="9144000" cy="5143500" type="screen16x9"/>
  <p:notesSz cx="6858000" cy="9144000"/>
  <p:embeddedFontLst>
    <p:embeddedFont>
      <p:font typeface="Advent Pro Light" panose="020B0604020202020204" charset="0"/>
      <p:regular r:id="rId47"/>
      <p:bold r:id="rId48"/>
    </p:embeddedFont>
    <p:embeddedFont>
      <p:font typeface="Anton" pitchFamily="2" charset="0"/>
      <p:regular r:id="rId49"/>
    </p:embeddedFont>
    <p:embeddedFont>
      <p:font typeface="Century Gothic" panose="020B0502020202020204" pitchFamily="34" charset="0"/>
      <p:regular r:id="rId50"/>
      <p:bold r:id="rId51"/>
      <p:italic r:id="rId52"/>
      <p:boldItalic r:id="rId53"/>
    </p:embeddedFont>
    <p:embeddedFont>
      <p:font typeface="Fira Sans Condensed Light" panose="020B0403050000020004" pitchFamily="34" charset="0"/>
      <p:regular r:id="rId54"/>
      <p:bold r:id="rId55"/>
      <p:italic r:id="rId56"/>
      <p:boldItalic r:id="rId57"/>
    </p:embeddedFont>
    <p:embeddedFont>
      <p:font typeface="Josefin Slab" pitchFamily="2" charset="0"/>
      <p:regular r:id="rId58"/>
      <p:bold r:id="rId59"/>
      <p:italic r:id="rId60"/>
      <p:boldItalic r:id="rId61"/>
    </p:embeddedFont>
    <p:embeddedFont>
      <p:font typeface="Montserrat Black" panose="00000A00000000000000" pitchFamily="2" charset="0"/>
      <p:bold r:id="rId62"/>
      <p:boldItalic r:id="rId63"/>
    </p:embeddedFont>
    <p:embeddedFont>
      <p:font typeface="Montserrat ExtraBold" panose="00000900000000000000" pitchFamily="2" charset="0"/>
      <p:bold r:id="rId64"/>
      <p:boldItalic r:id="rId65"/>
    </p:embeddedFont>
    <p:embeddedFont>
      <p:font typeface="Montserrat Medium" panose="00000600000000000000" pitchFamily="2" charset="0"/>
      <p:regular r:id="rId66"/>
      <p:italic r:id="rId67"/>
    </p:embeddedFont>
    <p:embeddedFont>
      <p:font typeface="Montserrat Thin" panose="00000300000000000000" pitchFamily="2" charset="0"/>
      <p:regular r:id="rId68"/>
      <p:italic r:id="rId69"/>
    </p:embeddedFont>
    <p:embeddedFont>
      <p:font typeface="Rajdhani" panose="020B0604020202020204" charset="0"/>
      <p:regular r:id="rId70"/>
      <p:bold r:id="rId71"/>
    </p:embeddedFont>
    <p:embeddedFont>
      <p:font typeface="Tw Cen MT" panose="020B0602020104020603"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9524"/>
    <a:srgbClr val="1C7CBB"/>
    <a:srgbClr val="EF30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8B7FE2-0DCC-48B2-9FC4-94D33336F7CC}">
  <a:tblStyle styleId="{428B7FE2-0DCC-48B2-9FC4-94D33336F7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83395" autoAdjust="0"/>
  </p:normalViewPr>
  <p:slideViewPr>
    <p:cSldViewPr snapToGrid="0">
      <p:cViewPr varScale="1">
        <p:scale>
          <a:sx n="92" d="100"/>
          <a:sy n="92" d="100"/>
        </p:scale>
        <p:origin x="108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font" Target="fonts/font2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782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501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solidFill>
                  <a:srgbClr val="B83D68"/>
                </a:solidFill>
                <a:effectLst/>
                <a:latin typeface="Times New Roman" panose="02020603050405020304" pitchFamily="18" charset="0"/>
                <a:ea typeface="Trebuchet MS" panose="020B0603020202020204" pitchFamily="34" charset="0"/>
              </a:rPr>
              <a:t>Xử lý ảnh dựa trên mạng nơ-ron tích chập cần thu thập một số lượng lớn ảnh để máy tính có thể học. Chúng em sẽ lấy rất nhiều hình ảnh của mọi người, sau khi thu thập được rất nhiều hình ảnh được cắt xén các bộ phận không liên quan trên khuôn mặt. Lúc này, các hình ảnh thu thập được đã được cắt và thay đổi kích thước. Sau đó, tất cả các hình ảnh được ghép lại trong bộ dữ liệu khuôn mặt olivettifaces, mỗi dòng đại diện cho danh mục của hai người, sau khi tất cả các hình ảnh khuôn mặt được ghép lại với nhau, và sau đó nhận được cơ sở dữ liệu khuôn mặt nhỏ xử lý mức độ xám. Hình bên dưới là chủ đề của tập dữ liệu khuôn mặt sẽ được đào tạo:</a:t>
            </a:r>
          </a:p>
        </p:txBody>
      </p:sp>
    </p:spTree>
    <p:extLst>
      <p:ext uri="{BB962C8B-B14F-4D97-AF65-F5344CB8AC3E}">
        <p14:creationId xmlns:p14="http://schemas.microsoft.com/office/powerpoint/2010/main" val="313299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Trebuchet MS" panose="020B0603020202020204" pitchFamily="34" charset="0"/>
              </a:rPr>
              <a:t>Đầu tiên là lớp đầu vào của đầu vào hình ảnh, trong này đã thu thập tổng cộng 44 khuôn mặt người, số khuôn mặt của mỗi người là 10 và tổng cộng dữ liệu mẫu là 440, kích thước của mỗi hình ảnh khuôn mặt là 57 * 47</a:t>
            </a:r>
          </a:p>
          <a:p>
            <a:pPr marL="0" lvl="0" indent="0" algn="l" rtl="0">
              <a:spcBef>
                <a:spcPts val="0"/>
              </a:spcBef>
              <a:spcAft>
                <a:spcPts val="0"/>
              </a:spcAft>
              <a:buNone/>
            </a:pPr>
            <a:endParaRPr lang="en-US" sz="1800">
              <a:effectLst/>
              <a:latin typeface="Times New Roman" panose="02020603050405020304" pitchFamily="18" charset="0"/>
              <a:ea typeface="Trebuchet MS" panose="020B0603020202020204" pitchFamily="34" charset="0"/>
            </a:endParaRPr>
          </a:p>
          <a:p>
            <a:pPr marL="0" lvl="0" indent="0" algn="l" rtl="0">
              <a:spcBef>
                <a:spcPts val="0"/>
              </a:spcBef>
              <a:spcAft>
                <a:spcPts val="0"/>
              </a:spcAft>
              <a:buNone/>
            </a:pPr>
            <a:r>
              <a:rPr lang="en-US" sz="1800">
                <a:effectLst/>
                <a:latin typeface="Times New Roman" panose="02020603050405020304" pitchFamily="18" charset="0"/>
                <a:ea typeface="Trebuchet MS" panose="020B0603020202020204" pitchFamily="34" charset="0"/>
              </a:rPr>
              <a:t>Thiết kế của mô hình sẽ là một lớp tích chập và một lớp lấy mẫu xuống được hợp nhất thành một lớp, có tên là "LeNetConvPoolLayer“</a:t>
            </a:r>
          </a:p>
          <a:p>
            <a:pPr marL="0" lvl="0" indent="0" algn="l" rtl="0">
              <a:spcBef>
                <a:spcPts val="0"/>
              </a:spcBef>
              <a:spcAft>
                <a:spcPts val="0"/>
              </a:spcAft>
              <a:buNone/>
            </a:pPr>
            <a:r>
              <a:rPr lang="en-US" sz="1800">
                <a:effectLst/>
                <a:latin typeface="Times New Roman" panose="02020603050405020304" pitchFamily="18" charset="0"/>
                <a:ea typeface="Trebuchet MS" panose="020B0603020202020204" pitchFamily="34" charset="0"/>
              </a:rPr>
              <a:t>Kích thước của nhân chập là 5 * 5, vì vậy kích thước hình ảnh thu được sau khi tích chập là 53*43. Sau thao tác tích chập, hình ảnh được thu nhỏ xuống mức tối đa, dẫn đến kích thước hình ảnh là 26 * 21.</a:t>
            </a:r>
            <a:r>
              <a:rPr lang="en-US" sz="1800">
                <a:solidFill>
                  <a:srgbClr val="B83D68"/>
                </a:solidFill>
                <a:effectLst/>
                <a:latin typeface="Times New Roman" panose="02020603050405020304" pitchFamily="18" charset="0"/>
                <a:ea typeface="Trebuchet MS" panose="020B0603020202020204" pitchFamily="34" charset="0"/>
              </a:rPr>
              <a:t> </a:t>
            </a:r>
            <a:endParaRPr lang="en-US" sz="1800">
              <a:effectLst/>
              <a:latin typeface="Times New Roman" panose="02020603050405020304" pitchFamily="18" charset="0"/>
              <a:ea typeface="Trebuchet MS" panose="020B0603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solidFill>
                  <a:srgbClr val="B83D68"/>
                </a:solidFill>
                <a:effectLst/>
                <a:latin typeface="Times New Roman" panose="02020603050405020304" pitchFamily="18" charset="0"/>
                <a:ea typeface="Trebuchet MS" panose="020B0603020202020204" pitchFamily="34" charset="0"/>
              </a:rPr>
              <a:t>Hình ảnh tiếp theo trong thao tác lấy mẫu giảm tối đa, kích thước hình ảnh thu được là 11 * 8.</a:t>
            </a:r>
          </a:p>
          <a:p>
            <a:pPr marL="0" lvl="0" indent="0" algn="l" rtl="0">
              <a:spcBef>
                <a:spcPts val="0"/>
              </a:spcBef>
              <a:spcAft>
                <a:spcPts val="0"/>
              </a:spcAft>
              <a:buNone/>
            </a:pPr>
            <a:endParaRPr lang="en-US" sz="1800">
              <a:effectLst/>
              <a:latin typeface="Times New Roman" panose="02020603050405020304" pitchFamily="18" charset="0"/>
              <a:ea typeface="Trebuchet MS" panose="020B0603020202020204" pitchFamily="34" charset="0"/>
            </a:endParaRPr>
          </a:p>
          <a:p>
            <a:pPr marL="0" lvl="0" indent="0" algn="l" rtl="0">
              <a:spcBef>
                <a:spcPts val="0"/>
              </a:spcBef>
              <a:spcAft>
                <a:spcPts val="0"/>
              </a:spcAft>
              <a:buNone/>
            </a:pPr>
            <a:r>
              <a:rPr lang="en-US" sz="1800">
                <a:effectLst/>
                <a:latin typeface="Times New Roman" panose="02020603050405020304" pitchFamily="18" charset="0"/>
                <a:ea typeface="Trebuchet MS" panose="020B0603020202020204" pitchFamily="34" charset="0"/>
              </a:rPr>
              <a:t>Trong tích chập lớp thứ ba cộng với lớp lấy mẫu đã kết nối một lớp full connection, có tên "HiddenLayer“, lớp được kết nối đầy đủ này tương tự như lớp ẩn trong perceptron nhiều lớp</a:t>
            </a:r>
          </a:p>
          <a:p>
            <a:pPr marL="0" lvl="0" indent="0" algn="l" rtl="0">
              <a:spcBef>
                <a:spcPts val="0"/>
              </a:spcBef>
              <a:spcAft>
                <a:spcPts val="0"/>
              </a:spcAft>
              <a:buNone/>
            </a:pPr>
            <a:endParaRPr lang="en-US" sz="1800">
              <a:effectLst/>
              <a:latin typeface="Times New Roman" panose="02020603050405020304" pitchFamily="18" charset="0"/>
              <a:ea typeface="Trebuchet MS" panose="020B0603020202020204" pitchFamily="34" charset="0"/>
            </a:endParaRPr>
          </a:p>
          <a:p>
            <a:pPr marL="0" lvl="0" indent="0" algn="l" rtl="0">
              <a:spcBef>
                <a:spcPts val="0"/>
              </a:spcBef>
              <a:spcAft>
                <a:spcPts val="0"/>
              </a:spcAft>
              <a:buNone/>
            </a:pPr>
            <a:r>
              <a:rPr lang="en-US" sz="1800">
                <a:effectLst/>
                <a:latin typeface="Times New Roman" panose="02020603050405020304" pitchFamily="18" charset="0"/>
                <a:ea typeface="Trebuchet MS" panose="020B0603020202020204" pitchFamily="34" charset="0"/>
              </a:rPr>
              <a:t>Lớp cuối cùng là lớp đầu ra, vì là lớp phân loại nhiều mặt nên người ta sử dụng mô hình hồi quy Softmax</a:t>
            </a:r>
          </a:p>
          <a:p>
            <a:pPr marL="0" lvl="0" indent="0" algn="l" rtl="0">
              <a:spcBef>
                <a:spcPts val="0"/>
              </a:spcBef>
              <a:spcAft>
                <a:spcPts val="0"/>
              </a:spcAft>
              <a:buNone/>
            </a:pPr>
            <a:endParaRPr/>
          </a:p>
        </p:txBody>
      </p:sp>
    </p:spTree>
    <p:extLst>
      <p:ext uri="{BB962C8B-B14F-4D97-AF65-F5344CB8AC3E}">
        <p14:creationId xmlns:p14="http://schemas.microsoft.com/office/powerpoint/2010/main" val="1269578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19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a:effectLst/>
                <a:latin typeface="Times New Roman" panose="02020603050405020304" pitchFamily="18" charset="0"/>
                <a:ea typeface="Trebuchet MS" panose="020B0603020202020204" pitchFamily="34" charset="0"/>
              </a:rPr>
              <a:t>Phương pháp để xử lý hình ảnh và phát hiện khuôn mặt bằng cách sử dụng các đặc điểm hình chữ nhật như hình dưới đây.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solidFill>
                  <a:srgbClr val="B83D68"/>
                </a:solidFill>
                <a:effectLst/>
                <a:latin typeface="Times New Roman" panose="02020603050405020304" pitchFamily="18" charset="0"/>
                <a:ea typeface="Trebuchet MS" panose="020B0603020202020204" pitchFamily="34" charset="0"/>
              </a:rPr>
              <a:t>Đặc điểm hình chữ nhật đầu tiên đang tính toán cho sự khác biệt về cường độ giữa vùng mắt và vùng má trên khuôn mặt. Và đặc điểm hình chữ nhật thứ hai là đo sự chênh lệch về cường độ giữa hai vùng mắt và sống mũi.</a:t>
            </a:r>
          </a:p>
          <a:p>
            <a:pPr marL="158750" indent="0">
              <a:buNone/>
            </a:pPr>
            <a:endParaRPr lang="en-US"/>
          </a:p>
        </p:txBody>
      </p:sp>
    </p:spTree>
    <p:extLst>
      <p:ext uri="{BB962C8B-B14F-4D97-AF65-F5344CB8AC3E}">
        <p14:creationId xmlns:p14="http://schemas.microsoft.com/office/powerpoint/2010/main" val="2939654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a:latin typeface="Montserrat Medium" panose="00000600000000000000" pitchFamily="2" charset="0"/>
              </a:rPr>
              <a:t>trong đó số kênh đầu vào là 1 vì ảnh đầu vào có kích thước là 32x32x1 (ảnh gray), số kênh đầu ra là 32 do có 32 filter, kích thước kernel là 3x3.</a:t>
            </a:r>
          </a:p>
          <a:p>
            <a:endParaRPr lang="en-US"/>
          </a:p>
        </p:txBody>
      </p:sp>
    </p:spTree>
    <p:extLst>
      <p:ext uri="{BB962C8B-B14F-4D97-AF65-F5344CB8AC3E}">
        <p14:creationId xmlns:p14="http://schemas.microsoft.com/office/powerpoint/2010/main" val="3703788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sz="1100">
                <a:latin typeface="Montserrat Medium" panose="00000600000000000000" pitchFamily="2" charset="0"/>
              </a:rPr>
              <a:t>Lớp Max_pool không có trọng số vì ở lớp này không dùng để học mà chỉ để giảm độ phức tạp của model. </a:t>
            </a:r>
            <a:endParaRPr lang="en-US"/>
          </a:p>
        </p:txBody>
      </p:sp>
    </p:spTree>
    <p:extLst>
      <p:ext uri="{BB962C8B-B14F-4D97-AF65-F5344CB8AC3E}">
        <p14:creationId xmlns:p14="http://schemas.microsoft.com/office/powerpoint/2010/main" val="1957271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solidFill>
                  <a:srgbClr val="B83D68"/>
                </a:solidFill>
                <a:effectLst/>
                <a:latin typeface="Times New Roman" panose="02020603050405020304" pitchFamily="18" charset="0"/>
                <a:ea typeface="Trebuchet MS" panose="020B0603020202020204" pitchFamily="34" charset="0"/>
              </a:rPr>
              <a:t>Lớp này có tác dụng làm phẳng đầu ra. Ta có output shape của lớp này là 13x13x64=10816.</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a:solidFill>
                <a:srgbClr val="B83D68"/>
              </a:solidFill>
              <a:effectLst/>
              <a:latin typeface="Times New Roman" panose="02020603050405020304" pitchFamily="18" charset="0"/>
              <a:ea typeface="Trebuchet MS" panose="020B0603020202020204" pitchFamily="34" charset="0"/>
            </a:endParaRPr>
          </a:p>
        </p:txBody>
      </p:sp>
    </p:spTree>
    <p:extLst>
      <p:ext uri="{BB962C8B-B14F-4D97-AF65-F5344CB8AC3E}">
        <p14:creationId xmlns:p14="http://schemas.microsoft.com/office/powerpoint/2010/main" val="868174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a:solidFill>
                <a:srgbClr val="B83D68"/>
              </a:solidFill>
              <a:effectLst/>
              <a:latin typeface="Times New Roman" panose="02020603050405020304" pitchFamily="18" charset="0"/>
              <a:ea typeface="Trebuchet MS" panose="020B0603020202020204" pitchFamily="34" charset="0"/>
            </a:endParaRPr>
          </a:p>
        </p:txBody>
      </p:sp>
    </p:spTree>
    <p:extLst>
      <p:ext uri="{BB962C8B-B14F-4D97-AF65-F5344CB8AC3E}">
        <p14:creationId xmlns:p14="http://schemas.microsoft.com/office/powerpoint/2010/main" val="2170080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a:solidFill>
                <a:srgbClr val="B83D68"/>
              </a:solidFill>
              <a:effectLst/>
              <a:latin typeface="Times New Roman" panose="02020603050405020304" pitchFamily="18" charset="0"/>
              <a:ea typeface="Trebuchet MS" panose="020B0603020202020204" pitchFamily="34" charset="0"/>
            </a:endParaRPr>
          </a:p>
        </p:txBody>
      </p:sp>
    </p:spTree>
    <p:extLst>
      <p:ext uri="{BB962C8B-B14F-4D97-AF65-F5344CB8AC3E}">
        <p14:creationId xmlns:p14="http://schemas.microsoft.com/office/powerpoint/2010/main" val="431299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solidFill>
                  <a:srgbClr val="B83D68"/>
                </a:solidFill>
                <a:effectLst/>
                <a:latin typeface="Times New Roman" panose="02020603050405020304" pitchFamily="18" charset="0"/>
                <a:ea typeface="Trebuchet MS" panose="020B0603020202020204" pitchFamily="34" charset="0"/>
              </a:rPr>
              <a:t>Do ở đây huấn luyện 2 khuôn mặt nên số đầu ra là 2.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solidFill>
                  <a:srgbClr val="B83D68"/>
                </a:solidFill>
                <a:effectLst/>
                <a:latin typeface="Times New Roman" panose="02020603050405020304" pitchFamily="18" charset="0"/>
                <a:ea typeface="Trebuchet MS" panose="020B0603020202020204" pitchFamily="34" charset="0"/>
              </a:rPr>
              <a:t>	</a:t>
            </a:r>
          </a:p>
        </p:txBody>
      </p:sp>
    </p:spTree>
    <p:extLst>
      <p:ext uri="{BB962C8B-B14F-4D97-AF65-F5344CB8AC3E}">
        <p14:creationId xmlns:p14="http://schemas.microsoft.com/office/powerpoint/2010/main" val="39648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solidFill>
                  <a:srgbClr val="B83D68"/>
                </a:solidFill>
                <a:effectLst/>
                <a:latin typeface="Times New Roman" panose="02020603050405020304" pitchFamily="18" charset="0"/>
                <a:ea typeface="Trebuchet MS" panose="020B0603020202020204" pitchFamily="34" charset="0"/>
              </a:rPr>
              <a:t>Input 32x32</a:t>
            </a:r>
          </a:p>
        </p:txBody>
      </p:sp>
    </p:spTree>
    <p:extLst>
      <p:ext uri="{BB962C8B-B14F-4D97-AF65-F5344CB8AC3E}">
        <p14:creationId xmlns:p14="http://schemas.microsoft.com/office/powerpoint/2010/main" val="37909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739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a:effectLst/>
                <a:latin typeface="Times New Roman" panose="02020603050405020304" pitchFamily="18" charset="0"/>
                <a:ea typeface="Trebuchet MS" panose="020B0603020202020204" pitchFamily="34" charset="0"/>
              </a:rPr>
              <a:t>có thể định vị cùng lúc nhiều khuôn mặt nhờ thuật toán Haar Cascade nhưng chỉ nhận diện được một tên vào lúc đó. </a:t>
            </a:r>
            <a:endParaRPr lang="en-US"/>
          </a:p>
        </p:txBody>
      </p:sp>
    </p:spTree>
    <p:extLst>
      <p:ext uri="{BB962C8B-B14F-4D97-AF65-F5344CB8AC3E}">
        <p14:creationId xmlns:p14="http://schemas.microsoft.com/office/powerpoint/2010/main" val="3385385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Phát hiện ung thư qua phân tích các ảnh CT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solidFill>
                  <a:srgbClr val="B83D68"/>
                </a:solidFill>
                <a:effectLst/>
                <a:latin typeface="Times New Roman" panose="02020603050405020304" pitchFamily="18" charset="0"/>
                <a:ea typeface="Trebuchet MS" panose="020B0603020202020204" pitchFamily="34" charset="0"/>
              </a:rPr>
              <a:t>Trong cấu trúc của CNN, dữ liệu đầu vào được đưa vào từ lớp đầu vào ban đầu, qua từng lớp xử lý, sau đó vào hệ thống phân cấp khác, mỗi lớp có một nhân (kernel) tích chập để thu được các dữ liệu đặc trưng quan trọng nhất. </a:t>
            </a:r>
          </a:p>
          <a:p>
            <a:r>
              <a:rPr lang="en-US" sz="1800">
                <a:effectLst/>
                <a:latin typeface="Times New Roman" panose="02020603050405020304" pitchFamily="18" charset="0"/>
                <a:ea typeface="Trebuchet MS" panose="020B0603020202020204" pitchFamily="34" charset="0"/>
              </a:rPr>
              <a:t>Mô hình ảnh đầu ᴠào ѕẽ chuуển nó qua một loạt các lớp tích chập ᴠới các bộ lọc, ѕau đó đến lớp Pooling, rồi tiếp theo là các lớp được kết nối đầу đủ (FC — fullу connected laуerѕ) ᴠà cuối cùng áp dụng hàm ѕoftmaх để phân loại một đối tượng</a:t>
            </a:r>
            <a:endParaRPr lang="en-US"/>
          </a:p>
        </p:txBody>
      </p:sp>
    </p:spTree>
    <p:extLst>
      <p:ext uri="{BB962C8B-B14F-4D97-AF65-F5344CB8AC3E}">
        <p14:creationId xmlns:p14="http://schemas.microsoft.com/office/powerpoint/2010/main" val="2596588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Trebuchet MS" panose="020B0603020202020204" pitchFamily="34" charset="0"/>
              </a:rPr>
              <a:t>Tham ѕố lớp nàу bao gồm một tập hợp các bộ lọc có thể học được.</a:t>
            </a:r>
          </a:p>
          <a:p>
            <a:r>
              <a:rPr lang="en-US" sz="1800">
                <a:effectLst/>
                <a:latin typeface="Times New Roman" panose="02020603050405020304" pitchFamily="18" charset="0"/>
                <a:ea typeface="Trebuchet MS" panose="020B0603020202020204" pitchFamily="34" charset="0"/>
              </a:rPr>
              <a:t>Các bộ lọc thường có kích cỡ hai chiều khoảng 3х3 hoặc 5х5, .... ᴠà có độ ѕâu bằng ᴠới độ ѕâu của đầu ᴠào đầu ᴠào</a:t>
            </a:r>
          </a:p>
          <a:p>
            <a:r>
              <a:rPr lang="en-US" sz="1800">
                <a:effectLst/>
                <a:latin typeface="Times New Roman" panose="02020603050405020304" pitchFamily="18" charset="0"/>
                <a:ea typeface="Trebuchet MS" panose="020B0603020202020204" pitchFamily="34" charset="0"/>
              </a:rPr>
              <a:t>Ví dụ, một hình ảnh RGB sẽ có 3 lớp Red, Green, Blue thì bộ lọc cũng sẽ có 3 lớp do đó kích thước bộ lọc sẽ là 3x3x3 hoặc 5x5x3,…</a:t>
            </a:r>
            <a:r>
              <a:rPr lang="en-US" sz="1800">
                <a:solidFill>
                  <a:srgbClr val="B83D68"/>
                </a:solidFill>
                <a:effectLst/>
                <a:latin typeface="Times New Roman" panose="02020603050405020304" pitchFamily="18" charset="0"/>
                <a:ea typeface="Trebuchet MS" panose="020B0603020202020204" pitchFamily="34" charset="0"/>
              </a:rPr>
              <a:t> </a:t>
            </a:r>
            <a:endParaRPr lang="en-US"/>
          </a:p>
        </p:txBody>
      </p:sp>
    </p:spTree>
    <p:extLst>
      <p:ext uri="{BB962C8B-B14F-4D97-AF65-F5344CB8AC3E}">
        <p14:creationId xmlns:p14="http://schemas.microsoft.com/office/powerpoint/2010/main" val="288094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solidFill>
                  <a:srgbClr val="B83D68"/>
                </a:solidFill>
                <a:effectLst/>
                <a:latin typeface="Times New Roman" panose="02020603050405020304" pitchFamily="18" charset="0"/>
                <a:ea typeface="Trebuchet MS" panose="020B0603020202020204" pitchFamily="34" charset="0"/>
              </a:rPr>
              <a:t>Bằng cách trượt dần bộ lọc theo chiều ngang ᴠà dọc trên ảnh, ta sẽ được một Feature Map chứa các đặc trưng được trích хuất từ trên hình ảnh đầu ᴠào. </a:t>
            </a:r>
          </a:p>
          <a:p>
            <a:pPr marL="158750" indent="0">
              <a:buNone/>
            </a:pPr>
            <a:endParaRPr lang="en-US"/>
          </a:p>
        </p:txBody>
      </p:sp>
    </p:spTree>
    <p:extLst>
      <p:ext uri="{BB962C8B-B14F-4D97-AF65-F5344CB8AC3E}">
        <p14:creationId xmlns:p14="http://schemas.microsoft.com/office/powerpoint/2010/main" val="3337296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a:effectLst/>
                <a:latin typeface="Times New Roman" panose="02020603050405020304" pitchFamily="18" charset="0"/>
                <a:ea typeface="Trebuchet MS" panose="020B0603020202020204" pitchFamily="34" charset="0"/>
              </a:rPr>
              <a:t>Lớp pooling sẽ giảm bớt số lượng tham số khi hình ảnh quá lớn. </a:t>
            </a:r>
          </a:p>
          <a:p>
            <a:pPr marL="342900" lvl="0" indent="-342900" algn="just">
              <a:lnSpc>
                <a:spcPct val="150000"/>
              </a:lnSpc>
              <a:buFont typeface="Times New Roman" panose="02020603050405020304" pitchFamily="18" charset="0"/>
              <a:buChar char="-"/>
            </a:pPr>
            <a:r>
              <a:rPr lang="en-US" sz="1800">
                <a:solidFill>
                  <a:srgbClr val="B83D68"/>
                </a:solidFill>
                <a:effectLst/>
                <a:latin typeface="Times New Roman" panose="02020603050405020304" pitchFamily="18" charset="0"/>
                <a:ea typeface="Trebuchet MS" panose="020B0603020202020204" pitchFamily="34" charset="0"/>
              </a:rPr>
              <a:t>Max Pooling: lấy phần tử lớn nhất từ ma trận đối tượng.</a:t>
            </a:r>
          </a:p>
          <a:p>
            <a:pPr marL="342900" lvl="0" indent="-342900" algn="just">
              <a:lnSpc>
                <a:spcPct val="150000"/>
              </a:lnSpc>
              <a:buFont typeface="Times New Roman" panose="02020603050405020304" pitchFamily="18" charset="0"/>
              <a:buChar char="-"/>
            </a:pPr>
            <a:r>
              <a:rPr lang="en-US" sz="1800">
                <a:solidFill>
                  <a:srgbClr val="B83D68"/>
                </a:solidFill>
                <a:effectLst/>
                <a:latin typeface="Times New Roman" panose="02020603050405020304" pitchFamily="18" charset="0"/>
                <a:ea typeface="Trebuchet MS" panose="020B0603020202020204" pitchFamily="34" charset="0"/>
              </a:rPr>
              <a:t>Average Pooling: lấy phần tử trung binh từ mà trận đối tượng.</a:t>
            </a:r>
          </a:p>
          <a:p>
            <a:pPr marL="342900" lvl="0" indent="-342900" algn="just">
              <a:lnSpc>
                <a:spcPct val="150000"/>
              </a:lnSpc>
              <a:spcAft>
                <a:spcPts val="1000"/>
              </a:spcAft>
              <a:buFont typeface="Times New Roman" panose="02020603050405020304" pitchFamily="18" charset="0"/>
              <a:buChar char="-"/>
            </a:pPr>
            <a:r>
              <a:rPr lang="en-US" sz="1800">
                <a:solidFill>
                  <a:srgbClr val="B83D68"/>
                </a:solidFill>
                <a:effectLst/>
                <a:latin typeface="Times New Roman" panose="02020603050405020304" pitchFamily="18" charset="0"/>
                <a:ea typeface="Trebuchet MS" panose="020B0603020202020204" pitchFamily="34" charset="0"/>
              </a:rPr>
              <a:t>Sum Pooling: lấy tổng các phần tử từ mà trận đối tượng.</a:t>
            </a:r>
          </a:p>
          <a:p>
            <a:pPr marL="158750" indent="0">
              <a:buNone/>
            </a:pPr>
            <a:endParaRPr lang="en-US"/>
          </a:p>
        </p:txBody>
      </p:sp>
    </p:spTree>
    <p:extLst>
      <p:ext uri="{BB962C8B-B14F-4D97-AF65-F5344CB8AC3E}">
        <p14:creationId xmlns:p14="http://schemas.microsoft.com/office/powerpoint/2010/main" val="187427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solidFill>
                  <a:srgbClr val="B83D68"/>
                </a:solidFill>
                <a:effectLst/>
                <a:latin typeface="Times New Roman" panose="02020603050405020304" pitchFamily="18" charset="0"/>
                <a:ea typeface="Trebuchet MS" panose="020B0603020202020204" pitchFamily="34" charset="0"/>
              </a:rPr>
              <a:t>Sau khi ảnh được truуền qua nhiều conᴠolutional laуer ᴠà pooling laуer thì model đã học được tương đối các đặc điểm của ảnh thì tenѕor của output của laуer cuối cùng ѕẽ được là phẳng thành ᴠector ᴠà đưa ᴠào một lớp được kết nối như một mạng nơ-ron. Với Fully Connected laуer được kết hợp ᴠới các đặc trưng lại ᴠới nhau để tạo ra một mô hình. Cuối cùng ѕử dụng ѕoftmaх hoặc ѕigmoid để phân loại đầu ra.</a:t>
            </a:r>
          </a:p>
          <a:p>
            <a:pPr marL="158750" indent="0">
              <a:buNone/>
            </a:pPr>
            <a:endParaRPr lang="en-US"/>
          </a:p>
        </p:txBody>
      </p:sp>
    </p:spTree>
    <p:extLst>
      <p:ext uri="{BB962C8B-B14F-4D97-AF65-F5344CB8AC3E}">
        <p14:creationId xmlns:p14="http://schemas.microsoft.com/office/powerpoint/2010/main" val="1420174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8" r:id="rId7"/>
    <p:sldLayoutId id="2147483659" r:id="rId8"/>
    <p:sldLayoutId id="2147483660" r:id="rId9"/>
    <p:sldLayoutId id="2147483661" r:id="rId10"/>
    <p:sldLayoutId id="2147483666" r:id="rId11"/>
    <p:sldLayoutId id="21474836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9.png"/><Relationship Id="rId5" Type="http://schemas.openxmlformats.org/officeDocument/2006/relationships/image" Target="../media/image3.jpg"/><Relationship Id="rId4"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jpg"/><Relationship Id="rId7" Type="http://schemas.microsoft.com/office/2007/relationships/hdphoto" Target="../media/hdphoto5.wdp"/><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32.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34.png"/><Relationship Id="rId4" Type="http://schemas.openxmlformats.org/officeDocument/2006/relationships/image" Target="../media/image31.png"/><Relationship Id="rId9"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661150" y="1276500"/>
            <a:ext cx="3384900" cy="2590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Montserrat Black" panose="00000A00000000000000" pitchFamily="2" charset="0"/>
                <a:ea typeface="Roboto" panose="02000000000000000000" pitchFamily="2" charset="0"/>
                <a:cs typeface="Rajdhani"/>
                <a:sym typeface="Rajdhani"/>
              </a:rPr>
              <a:t>NHẬN DIỆN KHUÔN MẶT SỬ DỤNG MẠNG CNN</a:t>
            </a:r>
            <a:endParaRPr sz="3600">
              <a:latin typeface="Montserrat Black" panose="00000A00000000000000" pitchFamily="2" charset="0"/>
              <a:ea typeface="Roboto" panose="02000000000000000000" pitchFamily="2" charset="0"/>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latin typeface="Montserrat Black" panose="00000A00000000000000" pitchFamily="2" charset="0"/>
              </a:rPr>
              <a:t>XÂY DỰNG VÀ HUẤN LUYỆN MÔ HÌNH CNN</a:t>
            </a:r>
            <a:endParaRPr sz="4000">
              <a:latin typeface="Montserrat Black" panose="00000A00000000000000" pitchFamily="2" charset="0"/>
            </a:endParaRPr>
          </a:p>
        </p:txBody>
      </p:sp>
      <p:sp>
        <p:nvSpPr>
          <p:cNvPr id="175" name="Google Shape;175;p30"/>
          <p:cNvSpPr txBox="1">
            <a:spLocks noGrp="1"/>
          </p:cNvSpPr>
          <p:nvPr>
            <p:ph type="subTitle" idx="1"/>
          </p:nvPr>
        </p:nvSpPr>
        <p:spPr>
          <a:xfrm>
            <a:off x="4917750" y="3290550"/>
            <a:ext cx="2281336"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Thin" panose="00000300000000000000" pitchFamily="2" charset="0"/>
              </a:rPr>
              <a:t>Convolution Neural Network</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078322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4631316"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6309761"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7999414" y="2996489"/>
            <a:ext cx="115388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2933504"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243429"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862948"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2996489"/>
            <a:ext cx="115388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136196" y="2925052"/>
            <a:ext cx="142875" cy="142875"/>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Circle: Hollow 8">
            <a:extLst>
              <a:ext uri="{FF2B5EF4-FFF2-40B4-BE49-F238E27FC236}">
                <a16:creationId xmlns:a16="http://schemas.microsoft.com/office/drawing/2014/main" id="{868629C6-9D56-44C4-A90C-D16F2E7AA94B}"/>
              </a:ext>
            </a:extLst>
          </p:cNvPr>
          <p:cNvSpPr/>
          <p:nvPr/>
        </p:nvSpPr>
        <p:spPr>
          <a:xfrm>
            <a:off x="1046899" y="2835754"/>
            <a:ext cx="321470" cy="321470"/>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47245"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207634" y="3256879"/>
            <a:ext cx="0" cy="77504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161044" y="4013069"/>
            <a:ext cx="93180" cy="931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TextBox 15">
            <a:extLst>
              <a:ext uri="{FF2B5EF4-FFF2-40B4-BE49-F238E27FC236}">
                <a16:creationId xmlns:a16="http://schemas.microsoft.com/office/drawing/2014/main" id="{E959B938-7387-4E6C-B81C-CA1B61488588}"/>
              </a:ext>
            </a:extLst>
          </p:cNvPr>
          <p:cNvSpPr txBox="1"/>
          <p:nvPr/>
        </p:nvSpPr>
        <p:spPr>
          <a:xfrm>
            <a:off x="639364" y="2221373"/>
            <a:ext cx="1136540" cy="507831"/>
          </a:xfrm>
          <a:prstGeom prst="rect">
            <a:avLst/>
          </a:prstGeom>
          <a:noFill/>
        </p:spPr>
        <p:txBody>
          <a:bodyPr wrap="square" rtlCol="0">
            <a:spAutoFit/>
          </a:bodyPr>
          <a:lstStyle/>
          <a:p>
            <a:pPr algn="ctr"/>
            <a:r>
              <a:rPr lang="en-US" sz="2700">
                <a:solidFill>
                  <a:schemeClr val="bg1">
                    <a:lumMod val="60000"/>
                    <a:lumOff val="40000"/>
                  </a:schemeClr>
                </a:solidFill>
                <a:latin typeface="Century Gothic" panose="020B0502020202020204" pitchFamily="34" charset="0"/>
              </a:rPr>
              <a:t>1998</a:t>
            </a:r>
            <a:endParaRPr lang="en-US" sz="2700" dirty="0">
              <a:solidFill>
                <a:schemeClr val="bg1">
                  <a:lumMod val="60000"/>
                  <a:lumOff val="40000"/>
                </a:schemeClr>
              </a:solidFill>
              <a:latin typeface="Century Gothic" panose="020B0502020202020204" pitchFamily="34" charset="0"/>
            </a:endParaRPr>
          </a:p>
        </p:txBody>
      </p:sp>
      <p:sp>
        <p:nvSpPr>
          <p:cNvPr id="17" name="TextBox 16">
            <a:extLst>
              <a:ext uri="{FF2B5EF4-FFF2-40B4-BE49-F238E27FC236}">
                <a16:creationId xmlns:a16="http://schemas.microsoft.com/office/drawing/2014/main" id="{E623F98E-5FFF-4701-A99F-87B202C66033}"/>
              </a:ext>
            </a:extLst>
          </p:cNvPr>
          <p:cNvSpPr txBox="1"/>
          <p:nvPr/>
        </p:nvSpPr>
        <p:spPr>
          <a:xfrm>
            <a:off x="598968" y="4140078"/>
            <a:ext cx="1399796" cy="461665"/>
          </a:xfrm>
          <a:prstGeom prst="rect">
            <a:avLst/>
          </a:prstGeom>
          <a:noFill/>
        </p:spPr>
        <p:txBody>
          <a:bodyPr wrap="square" rtlCol="0">
            <a:spAutoFit/>
          </a:bodyPr>
          <a:lstStyle/>
          <a:p>
            <a:r>
              <a:rPr lang="en-US" sz="2400">
                <a:solidFill>
                  <a:schemeClr val="bg1">
                    <a:lumMod val="20000"/>
                    <a:lumOff val="80000"/>
                  </a:schemeClr>
                </a:solidFill>
                <a:latin typeface="Century Gothic" panose="020B0502020202020204" pitchFamily="34" charset="0"/>
              </a:rPr>
              <a:t>LeNet-5</a:t>
            </a:r>
            <a:endParaRPr lang="en-US" sz="2400" dirty="0">
              <a:solidFill>
                <a:schemeClr val="bg1">
                  <a:lumMod val="20000"/>
                  <a:lumOff val="80000"/>
                </a:schemeClr>
              </a:solidFill>
              <a:latin typeface="Century Gothic" panose="020B0502020202020204" pitchFamily="34" charset="0"/>
            </a:endParaRPr>
          </a:p>
        </p:txBody>
      </p:sp>
      <p:sp>
        <p:nvSpPr>
          <p:cNvPr id="18" name="Arc 17">
            <a:extLst>
              <a:ext uri="{FF2B5EF4-FFF2-40B4-BE49-F238E27FC236}">
                <a16:creationId xmlns:a16="http://schemas.microsoft.com/office/drawing/2014/main" id="{B54B9C7B-4DA7-40E1-B723-68758EB971FE}"/>
              </a:ext>
            </a:extLst>
          </p:cNvPr>
          <p:cNvSpPr/>
          <p:nvPr/>
        </p:nvSpPr>
        <p:spPr>
          <a:xfrm rot="5400000">
            <a:off x="2541806"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Oval 19">
            <a:extLst>
              <a:ext uri="{FF2B5EF4-FFF2-40B4-BE49-F238E27FC236}">
                <a16:creationId xmlns:a16="http://schemas.microsoft.com/office/drawing/2014/main" id="{037A3CB3-AA60-41C6-B92B-B84EC0A87E61}"/>
              </a:ext>
            </a:extLst>
          </p:cNvPr>
          <p:cNvSpPr/>
          <p:nvPr/>
        </p:nvSpPr>
        <p:spPr>
          <a:xfrm>
            <a:off x="2815055" y="2925052"/>
            <a:ext cx="142875" cy="142875"/>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Circle: Hollow 20">
            <a:extLst>
              <a:ext uri="{FF2B5EF4-FFF2-40B4-BE49-F238E27FC236}">
                <a16:creationId xmlns:a16="http://schemas.microsoft.com/office/drawing/2014/main" id="{5AB77009-91CD-4089-A339-205E1FD860BA}"/>
              </a:ext>
            </a:extLst>
          </p:cNvPr>
          <p:cNvSpPr/>
          <p:nvPr/>
        </p:nvSpPr>
        <p:spPr>
          <a:xfrm>
            <a:off x="2725757" y="2835754"/>
            <a:ext cx="321470" cy="321470"/>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2626103"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2886493" y="1961061"/>
            <a:ext cx="0" cy="77504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2839902" y="1926293"/>
            <a:ext cx="93180" cy="931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TextBox 24">
            <a:extLst>
              <a:ext uri="{FF2B5EF4-FFF2-40B4-BE49-F238E27FC236}">
                <a16:creationId xmlns:a16="http://schemas.microsoft.com/office/drawing/2014/main" id="{D297ECE7-7E0E-48D0-9C27-6FB0E3DB79DD}"/>
              </a:ext>
            </a:extLst>
          </p:cNvPr>
          <p:cNvSpPr txBox="1"/>
          <p:nvPr/>
        </p:nvSpPr>
        <p:spPr>
          <a:xfrm>
            <a:off x="2318222" y="3286959"/>
            <a:ext cx="1136540" cy="507831"/>
          </a:xfrm>
          <a:prstGeom prst="rect">
            <a:avLst/>
          </a:prstGeom>
          <a:noFill/>
        </p:spPr>
        <p:txBody>
          <a:bodyPr wrap="square" rtlCol="0">
            <a:spAutoFit/>
          </a:bodyPr>
          <a:lstStyle/>
          <a:p>
            <a:pPr algn="ctr"/>
            <a:r>
              <a:rPr lang="en-US" sz="2700">
                <a:solidFill>
                  <a:srgbClr val="EE9524"/>
                </a:solidFill>
                <a:latin typeface="Century Gothic" panose="020B0502020202020204" pitchFamily="34" charset="0"/>
              </a:rPr>
              <a:t>2000</a:t>
            </a:r>
            <a:endParaRPr lang="en-US" sz="2700" dirty="0">
              <a:solidFill>
                <a:srgbClr val="EE9524"/>
              </a:solidFill>
              <a:latin typeface="Century Gothic" panose="020B0502020202020204" pitchFamily="34" charset="0"/>
            </a:endParaRPr>
          </a:p>
        </p:txBody>
      </p:sp>
      <p:sp>
        <p:nvSpPr>
          <p:cNvPr id="26" name="TextBox 25">
            <a:extLst>
              <a:ext uri="{FF2B5EF4-FFF2-40B4-BE49-F238E27FC236}">
                <a16:creationId xmlns:a16="http://schemas.microsoft.com/office/drawing/2014/main" id="{7DEA27D8-0CF3-496D-AD7D-2076231DE52C}"/>
              </a:ext>
            </a:extLst>
          </p:cNvPr>
          <p:cNvSpPr txBox="1"/>
          <p:nvPr/>
        </p:nvSpPr>
        <p:spPr>
          <a:xfrm>
            <a:off x="2230534" y="1428175"/>
            <a:ext cx="2400782" cy="461665"/>
          </a:xfrm>
          <a:prstGeom prst="rect">
            <a:avLst/>
          </a:prstGeom>
          <a:noFill/>
        </p:spPr>
        <p:txBody>
          <a:bodyPr wrap="square" rtlCol="0">
            <a:spAutoFit/>
          </a:bodyPr>
          <a:lstStyle/>
          <a:p>
            <a:r>
              <a:rPr lang="en-US" sz="2400">
                <a:solidFill>
                  <a:srgbClr val="EE9524"/>
                </a:solidFill>
                <a:latin typeface="Century Gothic" panose="020B0502020202020204" pitchFamily="34" charset="0"/>
              </a:rPr>
              <a:t>AlexNet</a:t>
            </a:r>
            <a:endParaRPr lang="en-US" sz="2400" dirty="0">
              <a:solidFill>
                <a:srgbClr val="EE9524"/>
              </a:solidFill>
              <a:latin typeface="Century Gothic" panose="020B0502020202020204" pitchFamily="34" charset="0"/>
            </a:endParaRPr>
          </a:p>
        </p:txBody>
      </p:sp>
      <p:sp>
        <p:nvSpPr>
          <p:cNvPr id="27" name="Arc 26">
            <a:extLst>
              <a:ext uri="{FF2B5EF4-FFF2-40B4-BE49-F238E27FC236}">
                <a16:creationId xmlns:a16="http://schemas.microsoft.com/office/drawing/2014/main" id="{A2636062-43D3-463C-B6BD-741D547DE965}"/>
              </a:ext>
            </a:extLst>
          </p:cNvPr>
          <p:cNvSpPr/>
          <p:nvPr/>
        </p:nvSpPr>
        <p:spPr>
          <a:xfrm>
            <a:off x="4231881"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9" name="Oval 28">
            <a:extLst>
              <a:ext uri="{FF2B5EF4-FFF2-40B4-BE49-F238E27FC236}">
                <a16:creationId xmlns:a16="http://schemas.microsoft.com/office/drawing/2014/main" id="{CDCB9A2B-6699-4804-99AE-7A924FDA4340}"/>
              </a:ext>
            </a:extLst>
          </p:cNvPr>
          <p:cNvSpPr/>
          <p:nvPr/>
        </p:nvSpPr>
        <p:spPr>
          <a:xfrm>
            <a:off x="4505129" y="2925052"/>
            <a:ext cx="142875" cy="142875"/>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Circle: Hollow 29">
            <a:extLst>
              <a:ext uri="{FF2B5EF4-FFF2-40B4-BE49-F238E27FC236}">
                <a16:creationId xmlns:a16="http://schemas.microsoft.com/office/drawing/2014/main" id="{3A6CDF07-EF0B-4379-8FBF-3718BD896047}"/>
              </a:ext>
            </a:extLst>
          </p:cNvPr>
          <p:cNvSpPr/>
          <p:nvPr/>
        </p:nvSpPr>
        <p:spPr>
          <a:xfrm>
            <a:off x="4415832" y="2835754"/>
            <a:ext cx="321470" cy="321470"/>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4316178"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4576568" y="3256879"/>
            <a:ext cx="0" cy="77504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4529977" y="4013069"/>
            <a:ext cx="93180" cy="931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TextBox 33">
            <a:extLst>
              <a:ext uri="{FF2B5EF4-FFF2-40B4-BE49-F238E27FC236}">
                <a16:creationId xmlns:a16="http://schemas.microsoft.com/office/drawing/2014/main" id="{4BE7D141-E60D-4B00-AA4B-1F588212DCAD}"/>
              </a:ext>
            </a:extLst>
          </p:cNvPr>
          <p:cNvSpPr txBox="1"/>
          <p:nvPr/>
        </p:nvSpPr>
        <p:spPr>
          <a:xfrm>
            <a:off x="4008297" y="2221373"/>
            <a:ext cx="1136540" cy="507831"/>
          </a:xfrm>
          <a:prstGeom prst="rect">
            <a:avLst/>
          </a:prstGeom>
          <a:noFill/>
        </p:spPr>
        <p:txBody>
          <a:bodyPr wrap="square" rtlCol="0">
            <a:spAutoFit/>
          </a:bodyPr>
          <a:lstStyle/>
          <a:p>
            <a:pPr algn="ctr"/>
            <a:r>
              <a:rPr lang="en-US" sz="2700">
                <a:solidFill>
                  <a:srgbClr val="EF3078"/>
                </a:solidFill>
                <a:latin typeface="Century Gothic" panose="020B0502020202020204" pitchFamily="34" charset="0"/>
              </a:rPr>
              <a:t>2003</a:t>
            </a:r>
            <a:endParaRPr lang="en-US" sz="2700" dirty="0">
              <a:solidFill>
                <a:srgbClr val="EF3078"/>
              </a:solidFill>
              <a:latin typeface="Century Gothic" panose="020B0502020202020204" pitchFamily="34" charset="0"/>
            </a:endParaRPr>
          </a:p>
        </p:txBody>
      </p:sp>
      <p:sp>
        <p:nvSpPr>
          <p:cNvPr id="35" name="TextBox 34">
            <a:extLst>
              <a:ext uri="{FF2B5EF4-FFF2-40B4-BE49-F238E27FC236}">
                <a16:creationId xmlns:a16="http://schemas.microsoft.com/office/drawing/2014/main" id="{0A5C5A36-EC92-462F-BB70-6A797D63B1DD}"/>
              </a:ext>
            </a:extLst>
          </p:cNvPr>
          <p:cNvSpPr txBox="1"/>
          <p:nvPr/>
        </p:nvSpPr>
        <p:spPr>
          <a:xfrm>
            <a:off x="3916223" y="4168060"/>
            <a:ext cx="1399796" cy="461665"/>
          </a:xfrm>
          <a:prstGeom prst="rect">
            <a:avLst/>
          </a:prstGeom>
          <a:noFill/>
        </p:spPr>
        <p:txBody>
          <a:bodyPr wrap="square" rtlCol="0">
            <a:spAutoFit/>
          </a:bodyPr>
          <a:lstStyle/>
          <a:p>
            <a:r>
              <a:rPr lang="en-US" sz="2400">
                <a:solidFill>
                  <a:srgbClr val="EF3078"/>
                </a:solidFill>
                <a:latin typeface="Century Gothic" panose="020B0502020202020204" pitchFamily="34" charset="0"/>
              </a:rPr>
              <a:t>VGG-16</a:t>
            </a:r>
            <a:endParaRPr lang="en-US" sz="2400" dirty="0">
              <a:solidFill>
                <a:srgbClr val="EF3078"/>
              </a:solidFill>
              <a:latin typeface="Century Gothic" panose="020B0502020202020204" pitchFamily="34" charset="0"/>
            </a:endParaRPr>
          </a:p>
        </p:txBody>
      </p:sp>
      <p:sp>
        <p:nvSpPr>
          <p:cNvPr id="45" name="Arc 44">
            <a:extLst>
              <a:ext uri="{FF2B5EF4-FFF2-40B4-BE49-F238E27FC236}">
                <a16:creationId xmlns:a16="http://schemas.microsoft.com/office/drawing/2014/main" id="{E3730103-7F8D-4792-83EE-5FFC4A5D2274}"/>
              </a:ext>
            </a:extLst>
          </p:cNvPr>
          <p:cNvSpPr/>
          <p:nvPr/>
        </p:nvSpPr>
        <p:spPr>
          <a:xfrm rot="5400000">
            <a:off x="5929693"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46" name="Oval 45">
            <a:extLst>
              <a:ext uri="{FF2B5EF4-FFF2-40B4-BE49-F238E27FC236}">
                <a16:creationId xmlns:a16="http://schemas.microsoft.com/office/drawing/2014/main" id="{86694F26-80D5-467D-94C4-C9C860517F5F}"/>
              </a:ext>
            </a:extLst>
          </p:cNvPr>
          <p:cNvSpPr/>
          <p:nvPr/>
        </p:nvSpPr>
        <p:spPr>
          <a:xfrm>
            <a:off x="6202941" y="2925052"/>
            <a:ext cx="142875" cy="142875"/>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Circle: Hollow 46">
            <a:extLst>
              <a:ext uri="{FF2B5EF4-FFF2-40B4-BE49-F238E27FC236}">
                <a16:creationId xmlns:a16="http://schemas.microsoft.com/office/drawing/2014/main" id="{B0789B4A-0620-4211-9109-6DBE9A07FE51}"/>
              </a:ext>
            </a:extLst>
          </p:cNvPr>
          <p:cNvSpPr/>
          <p:nvPr/>
        </p:nvSpPr>
        <p:spPr>
          <a:xfrm>
            <a:off x="6113644" y="2835754"/>
            <a:ext cx="321470" cy="321470"/>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6013990"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6274379" y="1961061"/>
            <a:ext cx="0" cy="77504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6227789" y="1926293"/>
            <a:ext cx="93180" cy="931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TextBox 50">
            <a:extLst>
              <a:ext uri="{FF2B5EF4-FFF2-40B4-BE49-F238E27FC236}">
                <a16:creationId xmlns:a16="http://schemas.microsoft.com/office/drawing/2014/main" id="{65F62DC2-C651-4B22-B4CB-1846861868F6}"/>
              </a:ext>
            </a:extLst>
          </p:cNvPr>
          <p:cNvSpPr txBox="1"/>
          <p:nvPr/>
        </p:nvSpPr>
        <p:spPr>
          <a:xfrm>
            <a:off x="5706109" y="3286959"/>
            <a:ext cx="1136540" cy="507831"/>
          </a:xfrm>
          <a:prstGeom prst="rect">
            <a:avLst/>
          </a:prstGeom>
          <a:noFill/>
        </p:spPr>
        <p:txBody>
          <a:bodyPr wrap="square" rtlCol="0">
            <a:spAutoFit/>
          </a:bodyPr>
          <a:lstStyle/>
          <a:p>
            <a:pPr algn="ctr"/>
            <a:r>
              <a:rPr lang="en-US" sz="2700">
                <a:solidFill>
                  <a:srgbClr val="1C7CBB"/>
                </a:solidFill>
                <a:latin typeface="Century Gothic" panose="020B0502020202020204" pitchFamily="34" charset="0"/>
              </a:rPr>
              <a:t>2006</a:t>
            </a:r>
            <a:endParaRPr lang="en-US" sz="2700" dirty="0">
              <a:solidFill>
                <a:srgbClr val="1C7CBB"/>
              </a:solidFill>
              <a:latin typeface="Century Gothic" panose="020B0502020202020204" pitchFamily="34" charset="0"/>
            </a:endParaRPr>
          </a:p>
        </p:txBody>
      </p:sp>
      <p:sp>
        <p:nvSpPr>
          <p:cNvPr id="52" name="TextBox 51">
            <a:extLst>
              <a:ext uri="{FF2B5EF4-FFF2-40B4-BE49-F238E27FC236}">
                <a16:creationId xmlns:a16="http://schemas.microsoft.com/office/drawing/2014/main" id="{44337E62-7F21-4CD3-9B0D-507A64DF7728}"/>
              </a:ext>
            </a:extLst>
          </p:cNvPr>
          <p:cNvSpPr txBox="1"/>
          <p:nvPr/>
        </p:nvSpPr>
        <p:spPr>
          <a:xfrm>
            <a:off x="5413279" y="1444581"/>
            <a:ext cx="2400782" cy="461665"/>
          </a:xfrm>
          <a:prstGeom prst="rect">
            <a:avLst/>
          </a:prstGeom>
          <a:noFill/>
        </p:spPr>
        <p:txBody>
          <a:bodyPr wrap="square" rtlCol="0">
            <a:spAutoFit/>
          </a:bodyPr>
          <a:lstStyle/>
          <a:p>
            <a:r>
              <a:rPr lang="en-US" sz="2400">
                <a:solidFill>
                  <a:srgbClr val="1C7CBB"/>
                </a:solidFill>
                <a:latin typeface="Century Gothic" panose="020B0502020202020204" pitchFamily="34" charset="0"/>
              </a:rPr>
              <a:t>Inception-v1</a:t>
            </a:r>
            <a:endParaRPr lang="en-US" sz="2400" dirty="0">
              <a:solidFill>
                <a:srgbClr val="1C7CBB"/>
              </a:solidFill>
              <a:latin typeface="Century Gothic" panose="020B0502020202020204" pitchFamily="34" charset="0"/>
            </a:endParaRPr>
          </a:p>
        </p:txBody>
      </p:sp>
      <p:sp>
        <p:nvSpPr>
          <p:cNvPr id="53" name="Arc 52">
            <a:extLst>
              <a:ext uri="{FF2B5EF4-FFF2-40B4-BE49-F238E27FC236}">
                <a16:creationId xmlns:a16="http://schemas.microsoft.com/office/drawing/2014/main" id="{FC85B459-7BA2-4C61-9178-E1CE5EFAEC56}"/>
              </a:ext>
            </a:extLst>
          </p:cNvPr>
          <p:cNvSpPr/>
          <p:nvPr/>
        </p:nvSpPr>
        <p:spPr>
          <a:xfrm>
            <a:off x="7608138"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55" name="Oval 54">
            <a:extLst>
              <a:ext uri="{FF2B5EF4-FFF2-40B4-BE49-F238E27FC236}">
                <a16:creationId xmlns:a16="http://schemas.microsoft.com/office/drawing/2014/main" id="{4A6EEA54-5314-432F-B5DF-B223248AB8AA}"/>
              </a:ext>
            </a:extLst>
          </p:cNvPr>
          <p:cNvSpPr/>
          <p:nvPr/>
        </p:nvSpPr>
        <p:spPr>
          <a:xfrm>
            <a:off x="7881386" y="2925052"/>
            <a:ext cx="142875" cy="14287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Circle: Hollow 55">
            <a:extLst>
              <a:ext uri="{FF2B5EF4-FFF2-40B4-BE49-F238E27FC236}">
                <a16:creationId xmlns:a16="http://schemas.microsoft.com/office/drawing/2014/main" id="{0C983C23-7914-456E-AA37-90FEEBD851C0}"/>
              </a:ext>
            </a:extLst>
          </p:cNvPr>
          <p:cNvSpPr/>
          <p:nvPr/>
        </p:nvSpPr>
        <p:spPr>
          <a:xfrm>
            <a:off x="7792089" y="2835754"/>
            <a:ext cx="321470" cy="321470"/>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7692435"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7952825" y="3256879"/>
            <a:ext cx="0" cy="77504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7906234" y="4013069"/>
            <a:ext cx="93180" cy="931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TextBox 59">
            <a:extLst>
              <a:ext uri="{FF2B5EF4-FFF2-40B4-BE49-F238E27FC236}">
                <a16:creationId xmlns:a16="http://schemas.microsoft.com/office/drawing/2014/main" id="{493BBA26-6FB6-4EDA-AE7C-332D388F6619}"/>
              </a:ext>
            </a:extLst>
          </p:cNvPr>
          <p:cNvSpPr txBox="1"/>
          <p:nvPr/>
        </p:nvSpPr>
        <p:spPr>
          <a:xfrm>
            <a:off x="7384554" y="2221373"/>
            <a:ext cx="1136540" cy="507831"/>
          </a:xfrm>
          <a:prstGeom prst="rect">
            <a:avLst/>
          </a:prstGeom>
          <a:noFill/>
        </p:spPr>
        <p:txBody>
          <a:bodyPr wrap="square" rtlCol="0">
            <a:spAutoFit/>
          </a:bodyPr>
          <a:lstStyle/>
          <a:p>
            <a:pPr algn="ctr"/>
            <a:r>
              <a:rPr lang="en-US" sz="2700">
                <a:solidFill>
                  <a:schemeClr val="accent6">
                    <a:lumMod val="50000"/>
                  </a:schemeClr>
                </a:solidFill>
                <a:latin typeface="Century Gothic" panose="020B0502020202020204" pitchFamily="34" charset="0"/>
              </a:rPr>
              <a:t>2008</a:t>
            </a:r>
            <a:endParaRPr lang="en-US" sz="2700" dirty="0">
              <a:solidFill>
                <a:schemeClr val="accent6">
                  <a:lumMod val="50000"/>
                </a:schemeClr>
              </a:solidFill>
              <a:latin typeface="Century Gothic" panose="020B0502020202020204" pitchFamily="34" charset="0"/>
            </a:endParaRPr>
          </a:p>
        </p:txBody>
      </p:sp>
      <p:sp>
        <p:nvSpPr>
          <p:cNvPr id="61" name="TextBox 60">
            <a:extLst>
              <a:ext uri="{FF2B5EF4-FFF2-40B4-BE49-F238E27FC236}">
                <a16:creationId xmlns:a16="http://schemas.microsoft.com/office/drawing/2014/main" id="{8710CEB2-4E11-44C6-A201-5DCB3EA9A265}"/>
              </a:ext>
            </a:extLst>
          </p:cNvPr>
          <p:cNvSpPr txBox="1"/>
          <p:nvPr/>
        </p:nvSpPr>
        <p:spPr>
          <a:xfrm>
            <a:off x="7012822" y="4155201"/>
            <a:ext cx="2400782" cy="461665"/>
          </a:xfrm>
          <a:prstGeom prst="rect">
            <a:avLst/>
          </a:prstGeom>
          <a:noFill/>
        </p:spPr>
        <p:txBody>
          <a:bodyPr wrap="square" rtlCol="0">
            <a:spAutoFit/>
          </a:bodyPr>
          <a:lstStyle/>
          <a:p>
            <a:r>
              <a:rPr lang="en-US" sz="2400">
                <a:solidFill>
                  <a:schemeClr val="accent2">
                    <a:lumMod val="40000"/>
                    <a:lumOff val="60000"/>
                  </a:schemeClr>
                </a:solidFill>
                <a:latin typeface="Century Gothic" panose="020B0502020202020204" pitchFamily="34" charset="0"/>
              </a:rPr>
              <a:t>Inception-v3</a:t>
            </a:r>
            <a:endParaRPr lang="en-US" sz="2400" dirty="0">
              <a:solidFill>
                <a:schemeClr val="accent2">
                  <a:lumMod val="40000"/>
                  <a:lumOff val="60000"/>
                </a:schemeClr>
              </a:solidFill>
              <a:latin typeface="Century Gothic" panose="020B0502020202020204"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488743" y="4659282"/>
            <a:ext cx="1536649"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3848704" y="4659282"/>
            <a:ext cx="1536649"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7224699" y="4659282"/>
            <a:ext cx="1536649"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164757" y="1376484"/>
            <a:ext cx="1536649"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5612401" y="1376484"/>
            <a:ext cx="1536649"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1842408" y="98859"/>
            <a:ext cx="5459186" cy="553998"/>
          </a:xfrm>
          <a:prstGeom prst="rect">
            <a:avLst/>
          </a:prstGeom>
          <a:noFill/>
        </p:spPr>
        <p:txBody>
          <a:bodyPr wrap="square" rtlCol="0">
            <a:spAutoFit/>
          </a:bodyPr>
          <a:lstStyle/>
          <a:p>
            <a:pPr algn="ctr"/>
            <a:r>
              <a:rPr lang="en-US" sz="3000" dirty="0">
                <a:solidFill>
                  <a:schemeClr val="bg1">
                    <a:lumMod val="65000"/>
                  </a:schemeClr>
                </a:solidFill>
                <a:latin typeface="Tw Cen MT" panose="020B0602020104020603" pitchFamily="34" charset="0"/>
              </a:rPr>
              <a:t>T I M E L I </a:t>
            </a:r>
            <a:r>
              <a:rPr lang="en-US" sz="3000">
                <a:solidFill>
                  <a:schemeClr val="bg1">
                    <a:lumMod val="65000"/>
                  </a:schemeClr>
                </a:solidFill>
                <a:latin typeface="Tw Cen MT" panose="020B0602020104020603" pitchFamily="34" charset="0"/>
              </a:rPr>
              <a:t>N E</a:t>
            </a:r>
            <a:endParaRPr lang="en-US" sz="3000" dirty="0">
              <a:solidFill>
                <a:schemeClr val="bg1">
                  <a:lumMod val="65000"/>
                </a:schemeClr>
              </a:solidFill>
              <a:latin typeface="Tw Cen MT" panose="020B0602020104020603" pitchFamily="34" charset="0"/>
            </a:endParaRP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4034067" y="659241"/>
            <a:ext cx="1075867" cy="142875"/>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40284391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4631316"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6309761"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7999414" y="2996489"/>
            <a:ext cx="115388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2933504"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243429"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862948"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2996489"/>
            <a:ext cx="115388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136196" y="2925052"/>
            <a:ext cx="142875" cy="142875"/>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Circle: Hollow 8">
            <a:extLst>
              <a:ext uri="{FF2B5EF4-FFF2-40B4-BE49-F238E27FC236}">
                <a16:creationId xmlns:a16="http://schemas.microsoft.com/office/drawing/2014/main" id="{868629C6-9D56-44C4-A90C-D16F2E7AA94B}"/>
              </a:ext>
            </a:extLst>
          </p:cNvPr>
          <p:cNvSpPr/>
          <p:nvPr/>
        </p:nvSpPr>
        <p:spPr>
          <a:xfrm>
            <a:off x="1046899" y="2835754"/>
            <a:ext cx="321470" cy="321470"/>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47245"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207634" y="3256879"/>
            <a:ext cx="0" cy="77504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161044" y="4013069"/>
            <a:ext cx="93180" cy="931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TextBox 15">
            <a:extLst>
              <a:ext uri="{FF2B5EF4-FFF2-40B4-BE49-F238E27FC236}">
                <a16:creationId xmlns:a16="http://schemas.microsoft.com/office/drawing/2014/main" id="{E959B938-7387-4E6C-B81C-CA1B61488588}"/>
              </a:ext>
            </a:extLst>
          </p:cNvPr>
          <p:cNvSpPr txBox="1"/>
          <p:nvPr/>
        </p:nvSpPr>
        <p:spPr>
          <a:xfrm>
            <a:off x="639364" y="2221373"/>
            <a:ext cx="1136540" cy="507831"/>
          </a:xfrm>
          <a:prstGeom prst="rect">
            <a:avLst/>
          </a:prstGeom>
          <a:noFill/>
        </p:spPr>
        <p:txBody>
          <a:bodyPr wrap="square" rtlCol="0">
            <a:spAutoFit/>
          </a:bodyPr>
          <a:lstStyle/>
          <a:p>
            <a:pPr algn="ctr"/>
            <a:r>
              <a:rPr lang="en-US" sz="2700">
                <a:solidFill>
                  <a:schemeClr val="bg1">
                    <a:lumMod val="60000"/>
                    <a:lumOff val="40000"/>
                  </a:schemeClr>
                </a:solidFill>
                <a:latin typeface="Century Gothic" panose="020B0502020202020204" pitchFamily="34" charset="0"/>
              </a:rPr>
              <a:t>2011</a:t>
            </a:r>
            <a:endParaRPr lang="en-US" sz="2700" dirty="0">
              <a:solidFill>
                <a:schemeClr val="bg1">
                  <a:lumMod val="60000"/>
                  <a:lumOff val="40000"/>
                </a:schemeClr>
              </a:solidFill>
              <a:latin typeface="Century Gothic" panose="020B0502020202020204" pitchFamily="34" charset="0"/>
            </a:endParaRPr>
          </a:p>
        </p:txBody>
      </p:sp>
      <p:sp>
        <p:nvSpPr>
          <p:cNvPr id="17" name="TextBox 16">
            <a:extLst>
              <a:ext uri="{FF2B5EF4-FFF2-40B4-BE49-F238E27FC236}">
                <a16:creationId xmlns:a16="http://schemas.microsoft.com/office/drawing/2014/main" id="{E623F98E-5FFF-4701-A99F-87B202C66033}"/>
              </a:ext>
            </a:extLst>
          </p:cNvPr>
          <p:cNvSpPr txBox="1"/>
          <p:nvPr/>
        </p:nvSpPr>
        <p:spPr>
          <a:xfrm>
            <a:off x="419444" y="4155200"/>
            <a:ext cx="1719254" cy="461665"/>
          </a:xfrm>
          <a:prstGeom prst="rect">
            <a:avLst/>
          </a:prstGeom>
          <a:noFill/>
        </p:spPr>
        <p:txBody>
          <a:bodyPr wrap="square" rtlCol="0">
            <a:spAutoFit/>
          </a:bodyPr>
          <a:lstStyle/>
          <a:p>
            <a:r>
              <a:rPr lang="en-US" sz="2400">
                <a:solidFill>
                  <a:schemeClr val="bg1">
                    <a:lumMod val="20000"/>
                    <a:lumOff val="80000"/>
                  </a:schemeClr>
                </a:solidFill>
                <a:latin typeface="Century Gothic" panose="020B0502020202020204" pitchFamily="34" charset="0"/>
              </a:rPr>
              <a:t>ResNet-50</a:t>
            </a:r>
            <a:endParaRPr lang="en-US" sz="2400" dirty="0">
              <a:solidFill>
                <a:schemeClr val="bg1">
                  <a:lumMod val="20000"/>
                  <a:lumOff val="80000"/>
                </a:schemeClr>
              </a:solidFill>
              <a:latin typeface="Century Gothic" panose="020B0502020202020204" pitchFamily="34" charset="0"/>
            </a:endParaRPr>
          </a:p>
        </p:txBody>
      </p:sp>
      <p:sp>
        <p:nvSpPr>
          <p:cNvPr id="18" name="Arc 17">
            <a:extLst>
              <a:ext uri="{FF2B5EF4-FFF2-40B4-BE49-F238E27FC236}">
                <a16:creationId xmlns:a16="http://schemas.microsoft.com/office/drawing/2014/main" id="{B54B9C7B-4DA7-40E1-B723-68758EB971FE}"/>
              </a:ext>
            </a:extLst>
          </p:cNvPr>
          <p:cNvSpPr/>
          <p:nvPr/>
        </p:nvSpPr>
        <p:spPr>
          <a:xfrm rot="5400000">
            <a:off x="2541806"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Oval 19">
            <a:extLst>
              <a:ext uri="{FF2B5EF4-FFF2-40B4-BE49-F238E27FC236}">
                <a16:creationId xmlns:a16="http://schemas.microsoft.com/office/drawing/2014/main" id="{037A3CB3-AA60-41C6-B92B-B84EC0A87E61}"/>
              </a:ext>
            </a:extLst>
          </p:cNvPr>
          <p:cNvSpPr/>
          <p:nvPr/>
        </p:nvSpPr>
        <p:spPr>
          <a:xfrm>
            <a:off x="2815055" y="2925052"/>
            <a:ext cx="142875" cy="142875"/>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Circle: Hollow 20">
            <a:extLst>
              <a:ext uri="{FF2B5EF4-FFF2-40B4-BE49-F238E27FC236}">
                <a16:creationId xmlns:a16="http://schemas.microsoft.com/office/drawing/2014/main" id="{5AB77009-91CD-4089-A339-205E1FD860BA}"/>
              </a:ext>
            </a:extLst>
          </p:cNvPr>
          <p:cNvSpPr/>
          <p:nvPr/>
        </p:nvSpPr>
        <p:spPr>
          <a:xfrm>
            <a:off x="2725757" y="2835754"/>
            <a:ext cx="321470" cy="321470"/>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2626103"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2886493" y="1961061"/>
            <a:ext cx="0" cy="77504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2839902" y="1926293"/>
            <a:ext cx="93180" cy="931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TextBox 24">
            <a:extLst>
              <a:ext uri="{FF2B5EF4-FFF2-40B4-BE49-F238E27FC236}">
                <a16:creationId xmlns:a16="http://schemas.microsoft.com/office/drawing/2014/main" id="{D297ECE7-7E0E-48D0-9C27-6FB0E3DB79DD}"/>
              </a:ext>
            </a:extLst>
          </p:cNvPr>
          <p:cNvSpPr txBox="1"/>
          <p:nvPr/>
        </p:nvSpPr>
        <p:spPr>
          <a:xfrm>
            <a:off x="2318222" y="3286959"/>
            <a:ext cx="1136540" cy="507831"/>
          </a:xfrm>
          <a:prstGeom prst="rect">
            <a:avLst/>
          </a:prstGeom>
          <a:noFill/>
        </p:spPr>
        <p:txBody>
          <a:bodyPr wrap="square" rtlCol="0">
            <a:spAutoFit/>
          </a:bodyPr>
          <a:lstStyle/>
          <a:p>
            <a:pPr algn="ctr"/>
            <a:r>
              <a:rPr lang="en-US" sz="2700">
                <a:solidFill>
                  <a:srgbClr val="EE9524"/>
                </a:solidFill>
                <a:latin typeface="Century Gothic" panose="020B0502020202020204" pitchFamily="34" charset="0"/>
              </a:rPr>
              <a:t>2013</a:t>
            </a:r>
            <a:endParaRPr lang="en-US" sz="2700" dirty="0">
              <a:solidFill>
                <a:srgbClr val="EE9524"/>
              </a:solidFill>
              <a:latin typeface="Century Gothic" panose="020B0502020202020204" pitchFamily="34" charset="0"/>
            </a:endParaRPr>
          </a:p>
        </p:txBody>
      </p:sp>
      <p:sp>
        <p:nvSpPr>
          <p:cNvPr id="26" name="TextBox 25">
            <a:extLst>
              <a:ext uri="{FF2B5EF4-FFF2-40B4-BE49-F238E27FC236}">
                <a16:creationId xmlns:a16="http://schemas.microsoft.com/office/drawing/2014/main" id="{7DEA27D8-0CF3-496D-AD7D-2076231DE52C}"/>
              </a:ext>
            </a:extLst>
          </p:cNvPr>
          <p:cNvSpPr txBox="1"/>
          <p:nvPr/>
        </p:nvSpPr>
        <p:spPr>
          <a:xfrm>
            <a:off x="2139139" y="1428175"/>
            <a:ext cx="2400782" cy="461665"/>
          </a:xfrm>
          <a:prstGeom prst="rect">
            <a:avLst/>
          </a:prstGeom>
          <a:noFill/>
        </p:spPr>
        <p:txBody>
          <a:bodyPr wrap="square" rtlCol="0">
            <a:spAutoFit/>
          </a:bodyPr>
          <a:lstStyle/>
          <a:p>
            <a:r>
              <a:rPr lang="en-US" sz="2400">
                <a:solidFill>
                  <a:srgbClr val="EE9524"/>
                </a:solidFill>
                <a:latin typeface="Century Gothic" panose="020B0502020202020204" pitchFamily="34" charset="0"/>
              </a:rPr>
              <a:t>Xception</a:t>
            </a:r>
            <a:endParaRPr lang="en-US" sz="2400" dirty="0">
              <a:solidFill>
                <a:srgbClr val="EE9524"/>
              </a:solidFill>
              <a:latin typeface="Century Gothic" panose="020B0502020202020204" pitchFamily="34" charset="0"/>
            </a:endParaRPr>
          </a:p>
        </p:txBody>
      </p:sp>
      <p:sp>
        <p:nvSpPr>
          <p:cNvPr id="27" name="Arc 26">
            <a:extLst>
              <a:ext uri="{FF2B5EF4-FFF2-40B4-BE49-F238E27FC236}">
                <a16:creationId xmlns:a16="http://schemas.microsoft.com/office/drawing/2014/main" id="{A2636062-43D3-463C-B6BD-741D547DE965}"/>
              </a:ext>
            </a:extLst>
          </p:cNvPr>
          <p:cNvSpPr/>
          <p:nvPr/>
        </p:nvSpPr>
        <p:spPr>
          <a:xfrm>
            <a:off x="4231881"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9" name="Oval 28">
            <a:extLst>
              <a:ext uri="{FF2B5EF4-FFF2-40B4-BE49-F238E27FC236}">
                <a16:creationId xmlns:a16="http://schemas.microsoft.com/office/drawing/2014/main" id="{CDCB9A2B-6699-4804-99AE-7A924FDA4340}"/>
              </a:ext>
            </a:extLst>
          </p:cNvPr>
          <p:cNvSpPr/>
          <p:nvPr/>
        </p:nvSpPr>
        <p:spPr>
          <a:xfrm>
            <a:off x="4505129" y="2925052"/>
            <a:ext cx="142875" cy="142875"/>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Circle: Hollow 29">
            <a:extLst>
              <a:ext uri="{FF2B5EF4-FFF2-40B4-BE49-F238E27FC236}">
                <a16:creationId xmlns:a16="http://schemas.microsoft.com/office/drawing/2014/main" id="{3A6CDF07-EF0B-4379-8FBF-3718BD896047}"/>
              </a:ext>
            </a:extLst>
          </p:cNvPr>
          <p:cNvSpPr/>
          <p:nvPr/>
        </p:nvSpPr>
        <p:spPr>
          <a:xfrm>
            <a:off x="4415832" y="2835754"/>
            <a:ext cx="321470" cy="321470"/>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4316178"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4576568" y="3256879"/>
            <a:ext cx="0" cy="77504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4529977" y="4013069"/>
            <a:ext cx="93180" cy="931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TextBox 33">
            <a:extLst>
              <a:ext uri="{FF2B5EF4-FFF2-40B4-BE49-F238E27FC236}">
                <a16:creationId xmlns:a16="http://schemas.microsoft.com/office/drawing/2014/main" id="{4BE7D141-E60D-4B00-AA4B-1F588212DCAD}"/>
              </a:ext>
            </a:extLst>
          </p:cNvPr>
          <p:cNvSpPr txBox="1"/>
          <p:nvPr/>
        </p:nvSpPr>
        <p:spPr>
          <a:xfrm>
            <a:off x="4008297" y="2221373"/>
            <a:ext cx="1136540" cy="507831"/>
          </a:xfrm>
          <a:prstGeom prst="rect">
            <a:avLst/>
          </a:prstGeom>
          <a:noFill/>
        </p:spPr>
        <p:txBody>
          <a:bodyPr wrap="square" rtlCol="0">
            <a:spAutoFit/>
          </a:bodyPr>
          <a:lstStyle/>
          <a:p>
            <a:pPr algn="ctr"/>
            <a:r>
              <a:rPr lang="en-US" sz="2700">
                <a:solidFill>
                  <a:srgbClr val="EF3078"/>
                </a:solidFill>
                <a:latin typeface="Century Gothic" panose="020B0502020202020204" pitchFamily="34" charset="0"/>
              </a:rPr>
              <a:t>2015</a:t>
            </a:r>
            <a:endParaRPr lang="en-US" sz="2700" dirty="0">
              <a:solidFill>
                <a:srgbClr val="EF3078"/>
              </a:solidFill>
              <a:latin typeface="Century Gothic" panose="020B0502020202020204" pitchFamily="34" charset="0"/>
            </a:endParaRPr>
          </a:p>
        </p:txBody>
      </p:sp>
      <p:sp>
        <p:nvSpPr>
          <p:cNvPr id="35" name="TextBox 34">
            <a:extLst>
              <a:ext uri="{FF2B5EF4-FFF2-40B4-BE49-F238E27FC236}">
                <a16:creationId xmlns:a16="http://schemas.microsoft.com/office/drawing/2014/main" id="{0A5C5A36-EC92-462F-BB70-6A797D63B1DD}"/>
              </a:ext>
            </a:extLst>
          </p:cNvPr>
          <p:cNvSpPr txBox="1"/>
          <p:nvPr/>
        </p:nvSpPr>
        <p:spPr>
          <a:xfrm>
            <a:off x="3637011" y="4160928"/>
            <a:ext cx="2400782" cy="461665"/>
          </a:xfrm>
          <a:prstGeom prst="rect">
            <a:avLst/>
          </a:prstGeom>
          <a:noFill/>
        </p:spPr>
        <p:txBody>
          <a:bodyPr wrap="square" rtlCol="0">
            <a:spAutoFit/>
          </a:bodyPr>
          <a:lstStyle/>
          <a:p>
            <a:r>
              <a:rPr lang="en-US" sz="2400">
                <a:solidFill>
                  <a:srgbClr val="EF3078"/>
                </a:solidFill>
                <a:latin typeface="Century Gothic" panose="020B0502020202020204" pitchFamily="34" charset="0"/>
              </a:rPr>
              <a:t>Inception-v4</a:t>
            </a:r>
            <a:endParaRPr lang="en-US" sz="2400" dirty="0">
              <a:solidFill>
                <a:srgbClr val="EF3078"/>
              </a:solidFill>
              <a:latin typeface="Century Gothic" panose="020B0502020202020204" pitchFamily="34" charset="0"/>
            </a:endParaRPr>
          </a:p>
        </p:txBody>
      </p:sp>
      <p:sp>
        <p:nvSpPr>
          <p:cNvPr id="45" name="Arc 44">
            <a:extLst>
              <a:ext uri="{FF2B5EF4-FFF2-40B4-BE49-F238E27FC236}">
                <a16:creationId xmlns:a16="http://schemas.microsoft.com/office/drawing/2014/main" id="{E3730103-7F8D-4792-83EE-5FFC4A5D2274}"/>
              </a:ext>
            </a:extLst>
          </p:cNvPr>
          <p:cNvSpPr/>
          <p:nvPr/>
        </p:nvSpPr>
        <p:spPr>
          <a:xfrm rot="5400000">
            <a:off x="5929693"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46" name="Oval 45">
            <a:extLst>
              <a:ext uri="{FF2B5EF4-FFF2-40B4-BE49-F238E27FC236}">
                <a16:creationId xmlns:a16="http://schemas.microsoft.com/office/drawing/2014/main" id="{86694F26-80D5-467D-94C4-C9C860517F5F}"/>
              </a:ext>
            </a:extLst>
          </p:cNvPr>
          <p:cNvSpPr/>
          <p:nvPr/>
        </p:nvSpPr>
        <p:spPr>
          <a:xfrm>
            <a:off x="6202941" y="2925052"/>
            <a:ext cx="142875" cy="142875"/>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Circle: Hollow 46">
            <a:extLst>
              <a:ext uri="{FF2B5EF4-FFF2-40B4-BE49-F238E27FC236}">
                <a16:creationId xmlns:a16="http://schemas.microsoft.com/office/drawing/2014/main" id="{B0789B4A-0620-4211-9109-6DBE9A07FE51}"/>
              </a:ext>
            </a:extLst>
          </p:cNvPr>
          <p:cNvSpPr/>
          <p:nvPr/>
        </p:nvSpPr>
        <p:spPr>
          <a:xfrm>
            <a:off x="6113644" y="2835754"/>
            <a:ext cx="321470" cy="321470"/>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6013990"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6274379" y="1961061"/>
            <a:ext cx="0" cy="77504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6227789" y="1926293"/>
            <a:ext cx="93180" cy="931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TextBox 50">
            <a:extLst>
              <a:ext uri="{FF2B5EF4-FFF2-40B4-BE49-F238E27FC236}">
                <a16:creationId xmlns:a16="http://schemas.microsoft.com/office/drawing/2014/main" id="{65F62DC2-C651-4B22-B4CB-1846861868F6}"/>
              </a:ext>
            </a:extLst>
          </p:cNvPr>
          <p:cNvSpPr txBox="1"/>
          <p:nvPr/>
        </p:nvSpPr>
        <p:spPr>
          <a:xfrm>
            <a:off x="5706109" y="3286959"/>
            <a:ext cx="1136540" cy="507831"/>
          </a:xfrm>
          <a:prstGeom prst="rect">
            <a:avLst/>
          </a:prstGeom>
          <a:noFill/>
        </p:spPr>
        <p:txBody>
          <a:bodyPr wrap="square" rtlCol="0">
            <a:spAutoFit/>
          </a:bodyPr>
          <a:lstStyle/>
          <a:p>
            <a:pPr algn="ctr"/>
            <a:r>
              <a:rPr lang="en-US" sz="2700">
                <a:solidFill>
                  <a:srgbClr val="1C7CBB"/>
                </a:solidFill>
                <a:latin typeface="Century Gothic" panose="020B0502020202020204" pitchFamily="34" charset="0"/>
              </a:rPr>
              <a:t>2017</a:t>
            </a:r>
            <a:endParaRPr lang="en-US" sz="2700" dirty="0">
              <a:solidFill>
                <a:srgbClr val="1C7CBB"/>
              </a:solidFill>
              <a:latin typeface="Century Gothic" panose="020B0502020202020204" pitchFamily="34" charset="0"/>
            </a:endParaRPr>
          </a:p>
        </p:txBody>
      </p:sp>
      <p:sp>
        <p:nvSpPr>
          <p:cNvPr id="52" name="TextBox 51">
            <a:extLst>
              <a:ext uri="{FF2B5EF4-FFF2-40B4-BE49-F238E27FC236}">
                <a16:creationId xmlns:a16="http://schemas.microsoft.com/office/drawing/2014/main" id="{44337E62-7F21-4CD3-9B0D-507A64DF7728}"/>
              </a:ext>
            </a:extLst>
          </p:cNvPr>
          <p:cNvSpPr txBox="1"/>
          <p:nvPr/>
        </p:nvSpPr>
        <p:spPr>
          <a:xfrm>
            <a:off x="4827529" y="1435072"/>
            <a:ext cx="2965947" cy="461665"/>
          </a:xfrm>
          <a:prstGeom prst="rect">
            <a:avLst/>
          </a:prstGeom>
          <a:noFill/>
        </p:spPr>
        <p:txBody>
          <a:bodyPr wrap="square" rtlCol="0">
            <a:spAutoFit/>
          </a:bodyPr>
          <a:lstStyle/>
          <a:p>
            <a:r>
              <a:rPr lang="en-US" sz="2400">
                <a:solidFill>
                  <a:srgbClr val="1C7CBB"/>
                </a:solidFill>
                <a:latin typeface="Century Gothic" panose="020B0502020202020204" pitchFamily="34" charset="0"/>
              </a:rPr>
              <a:t>Inception ResNets</a:t>
            </a:r>
          </a:p>
        </p:txBody>
      </p:sp>
      <p:sp>
        <p:nvSpPr>
          <p:cNvPr id="53" name="Arc 52">
            <a:extLst>
              <a:ext uri="{FF2B5EF4-FFF2-40B4-BE49-F238E27FC236}">
                <a16:creationId xmlns:a16="http://schemas.microsoft.com/office/drawing/2014/main" id="{FC85B459-7BA2-4C61-9178-E1CE5EFAEC56}"/>
              </a:ext>
            </a:extLst>
          </p:cNvPr>
          <p:cNvSpPr/>
          <p:nvPr/>
        </p:nvSpPr>
        <p:spPr>
          <a:xfrm>
            <a:off x="7608138"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55" name="Oval 54">
            <a:extLst>
              <a:ext uri="{FF2B5EF4-FFF2-40B4-BE49-F238E27FC236}">
                <a16:creationId xmlns:a16="http://schemas.microsoft.com/office/drawing/2014/main" id="{4A6EEA54-5314-432F-B5DF-B223248AB8AA}"/>
              </a:ext>
            </a:extLst>
          </p:cNvPr>
          <p:cNvSpPr/>
          <p:nvPr/>
        </p:nvSpPr>
        <p:spPr>
          <a:xfrm>
            <a:off x="7881386" y="2925052"/>
            <a:ext cx="142875" cy="14287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Circle: Hollow 55">
            <a:extLst>
              <a:ext uri="{FF2B5EF4-FFF2-40B4-BE49-F238E27FC236}">
                <a16:creationId xmlns:a16="http://schemas.microsoft.com/office/drawing/2014/main" id="{0C983C23-7914-456E-AA37-90FEEBD851C0}"/>
              </a:ext>
            </a:extLst>
          </p:cNvPr>
          <p:cNvSpPr/>
          <p:nvPr/>
        </p:nvSpPr>
        <p:spPr>
          <a:xfrm>
            <a:off x="7792089" y="2835754"/>
            <a:ext cx="321470" cy="321470"/>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7692435"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7952825" y="3256879"/>
            <a:ext cx="0" cy="77504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7906234" y="4013069"/>
            <a:ext cx="93180" cy="931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TextBox 59">
            <a:extLst>
              <a:ext uri="{FF2B5EF4-FFF2-40B4-BE49-F238E27FC236}">
                <a16:creationId xmlns:a16="http://schemas.microsoft.com/office/drawing/2014/main" id="{493BBA26-6FB6-4EDA-AE7C-332D388F6619}"/>
              </a:ext>
            </a:extLst>
          </p:cNvPr>
          <p:cNvSpPr txBox="1"/>
          <p:nvPr/>
        </p:nvSpPr>
        <p:spPr>
          <a:xfrm>
            <a:off x="7384554" y="2221373"/>
            <a:ext cx="1136540" cy="507831"/>
          </a:xfrm>
          <a:prstGeom prst="rect">
            <a:avLst/>
          </a:prstGeom>
          <a:noFill/>
        </p:spPr>
        <p:txBody>
          <a:bodyPr wrap="square" rtlCol="0">
            <a:spAutoFit/>
          </a:bodyPr>
          <a:lstStyle/>
          <a:p>
            <a:pPr algn="ctr"/>
            <a:r>
              <a:rPr lang="en-US" sz="2700">
                <a:solidFill>
                  <a:schemeClr val="accent6">
                    <a:lumMod val="50000"/>
                  </a:schemeClr>
                </a:solidFill>
                <a:latin typeface="Century Gothic" panose="020B0502020202020204" pitchFamily="34" charset="0"/>
              </a:rPr>
              <a:t>2019</a:t>
            </a:r>
            <a:endParaRPr lang="en-US" sz="2700" dirty="0">
              <a:solidFill>
                <a:schemeClr val="accent6">
                  <a:lumMod val="50000"/>
                </a:schemeClr>
              </a:solidFill>
              <a:latin typeface="Century Gothic" panose="020B0502020202020204" pitchFamily="34" charset="0"/>
            </a:endParaRPr>
          </a:p>
        </p:txBody>
      </p:sp>
      <p:sp>
        <p:nvSpPr>
          <p:cNvPr id="61" name="TextBox 60">
            <a:extLst>
              <a:ext uri="{FF2B5EF4-FFF2-40B4-BE49-F238E27FC236}">
                <a16:creationId xmlns:a16="http://schemas.microsoft.com/office/drawing/2014/main" id="{8710CEB2-4E11-44C6-A201-5DCB3EA9A265}"/>
              </a:ext>
            </a:extLst>
          </p:cNvPr>
          <p:cNvSpPr txBox="1"/>
          <p:nvPr/>
        </p:nvSpPr>
        <p:spPr>
          <a:xfrm>
            <a:off x="7054387" y="4155201"/>
            <a:ext cx="2400782" cy="461665"/>
          </a:xfrm>
          <a:prstGeom prst="rect">
            <a:avLst/>
          </a:prstGeom>
          <a:noFill/>
        </p:spPr>
        <p:txBody>
          <a:bodyPr wrap="square" rtlCol="0">
            <a:spAutoFit/>
          </a:bodyPr>
          <a:lstStyle/>
          <a:p>
            <a:r>
              <a:rPr lang="en-US" sz="2400">
                <a:solidFill>
                  <a:schemeClr val="accent2">
                    <a:lumMod val="40000"/>
                    <a:lumOff val="60000"/>
                  </a:schemeClr>
                </a:solidFill>
                <a:latin typeface="Century Gothic" panose="020B0502020202020204" pitchFamily="34" charset="0"/>
              </a:rPr>
              <a:t>ResNeXt-50</a:t>
            </a:r>
            <a:endParaRPr lang="en-US" sz="2400" dirty="0">
              <a:solidFill>
                <a:schemeClr val="accent2">
                  <a:lumMod val="40000"/>
                  <a:lumOff val="60000"/>
                </a:schemeClr>
              </a:solidFill>
              <a:latin typeface="Century Gothic" panose="020B0502020202020204"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488743" y="4659282"/>
            <a:ext cx="1536649"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3840391" y="4659282"/>
            <a:ext cx="1536649"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7191447" y="4659282"/>
            <a:ext cx="1536649"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122603" y="1376484"/>
            <a:ext cx="1536649"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5496021" y="1376484"/>
            <a:ext cx="1536649"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1842408" y="98859"/>
            <a:ext cx="5459186" cy="553998"/>
          </a:xfrm>
          <a:prstGeom prst="rect">
            <a:avLst/>
          </a:prstGeom>
          <a:noFill/>
        </p:spPr>
        <p:txBody>
          <a:bodyPr wrap="square" rtlCol="0">
            <a:spAutoFit/>
          </a:bodyPr>
          <a:lstStyle/>
          <a:p>
            <a:pPr algn="ctr"/>
            <a:r>
              <a:rPr lang="en-US" sz="3000" dirty="0">
                <a:solidFill>
                  <a:schemeClr val="bg1">
                    <a:lumMod val="65000"/>
                  </a:schemeClr>
                </a:solidFill>
                <a:latin typeface="Tw Cen MT" panose="020B0602020104020603" pitchFamily="34" charset="0"/>
              </a:rPr>
              <a:t>T I M E L I N </a:t>
            </a:r>
            <a:r>
              <a:rPr lang="en-US" sz="3000">
                <a:solidFill>
                  <a:schemeClr val="bg1">
                    <a:lumMod val="65000"/>
                  </a:schemeClr>
                </a:solidFill>
                <a:latin typeface="Tw Cen MT" panose="020B0602020104020603" pitchFamily="34" charset="0"/>
              </a:rPr>
              <a:t>E </a:t>
            </a:r>
            <a:endParaRPr lang="en-US" sz="3000" dirty="0">
              <a:solidFill>
                <a:schemeClr val="bg1">
                  <a:lumMod val="65000"/>
                </a:schemeClr>
              </a:solidFill>
              <a:latin typeface="Tw Cen MT" panose="020B0602020104020603" pitchFamily="34" charset="0"/>
            </a:endParaRP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4034067" y="659241"/>
            <a:ext cx="1075867" cy="142875"/>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1465435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L – 21] Convolution Neural Network : LeNet-5">
            <a:extLst>
              <a:ext uri="{FF2B5EF4-FFF2-40B4-BE49-F238E27FC236}">
                <a16:creationId xmlns:a16="http://schemas.microsoft.com/office/drawing/2014/main" id="{2DC51A10-07D9-4989-B700-448EDB2B3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203"/>
            <a:ext cx="9144000" cy="280828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4F6AD6E-A87B-4776-B13F-3C9D3DB10645}"/>
              </a:ext>
            </a:extLst>
          </p:cNvPr>
          <p:cNvSpPr>
            <a:spLocks noGrp="1"/>
          </p:cNvSpPr>
          <p:nvPr>
            <p:ph type="title"/>
          </p:nvPr>
        </p:nvSpPr>
        <p:spPr/>
        <p:txBody>
          <a:bodyPr/>
          <a:lstStyle/>
          <a:p>
            <a:r>
              <a:rPr lang="en-US">
                <a:latin typeface="Montserrat Black" panose="00000A00000000000000" pitchFamily="2" charset="0"/>
              </a:rPr>
              <a:t>Kiến trúc LeNet5</a:t>
            </a:r>
          </a:p>
        </p:txBody>
      </p:sp>
    </p:spTree>
    <p:extLst>
      <p:ext uri="{BB962C8B-B14F-4D97-AF65-F5344CB8AC3E}">
        <p14:creationId xmlns:p14="http://schemas.microsoft.com/office/powerpoint/2010/main" val="30527913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latin typeface="Montserrat Black" panose="00000A00000000000000" pitchFamily="2" charset="0"/>
              </a:rPr>
              <a:t>THU THẬP VÀ XỬ LÝ HÌNH ẢNH KHUÔN MẶT</a:t>
            </a:r>
            <a:endParaRPr sz="4000">
              <a:latin typeface="Montserrat Black" panose="00000A00000000000000" pitchFamily="2" charset="0"/>
            </a:endParaRPr>
          </a:p>
        </p:txBody>
      </p:sp>
      <p:sp>
        <p:nvSpPr>
          <p:cNvPr id="175" name="Google Shape;175;p30"/>
          <p:cNvSpPr txBox="1">
            <a:spLocks noGrp="1"/>
          </p:cNvSpPr>
          <p:nvPr>
            <p:ph type="subTitle" idx="1"/>
          </p:nvPr>
        </p:nvSpPr>
        <p:spPr>
          <a:xfrm>
            <a:off x="4917750" y="3290550"/>
            <a:ext cx="2281336"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Thin" panose="00000300000000000000" pitchFamily="2" charset="0"/>
              </a:rPr>
              <a:t>Convolution Neural Network</a:t>
            </a:r>
          </a:p>
        </p:txBody>
      </p:sp>
      <p:sp>
        <p:nvSpPr>
          <p:cNvPr id="176" name="Google Shape;176;p30"/>
          <p:cNvSpPr txBox="1">
            <a:spLocks noGrp="1"/>
          </p:cNvSpPr>
          <p:nvPr>
            <p:ph type="title" idx="2"/>
          </p:nvPr>
        </p:nvSpPr>
        <p:spPr>
          <a:xfrm>
            <a:off x="4849170" y="1001125"/>
            <a:ext cx="2141834"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787280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6A8E19-2D6B-4FBE-91CC-5A730EC02D20}"/>
              </a:ext>
            </a:extLst>
          </p:cNvPr>
          <p:cNvPicPr>
            <a:picLocks noChangeAspect="1"/>
          </p:cNvPicPr>
          <p:nvPr/>
        </p:nvPicPr>
        <p:blipFill rotWithShape="1">
          <a:blip r:embed="rId3"/>
          <a:srcRect b="6631"/>
          <a:stretch/>
        </p:blipFill>
        <p:spPr bwMode="auto">
          <a:xfrm>
            <a:off x="1976437" y="-7620"/>
            <a:ext cx="5191125" cy="51587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731135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705" name="Google Shape;705;p36"/>
          <p:cNvSpPr txBox="1">
            <a:spLocks noGrp="1"/>
          </p:cNvSpPr>
          <p:nvPr>
            <p:ph type="subTitle" idx="4294967295"/>
          </p:nvPr>
        </p:nvSpPr>
        <p:spPr>
          <a:xfrm>
            <a:off x="2197200" y="1959559"/>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CONVOLUTION+SAMPLING LAYER</a:t>
            </a:r>
            <a:endParaRPr sz="1800" b="1">
              <a:latin typeface="Rajdhani"/>
              <a:ea typeface="Rajdhani"/>
              <a:cs typeface="Rajdhani"/>
              <a:sym typeface="Rajdhani"/>
            </a:endParaRP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HIDDEN LAYER</a:t>
            </a:r>
            <a:endParaRPr sz="1800" b="1">
              <a:latin typeface="Rajdhani"/>
              <a:ea typeface="Rajdhani"/>
              <a:cs typeface="Rajdhani"/>
              <a:sym typeface="Rajdhani"/>
            </a:endParaRPr>
          </a:p>
        </p:txBody>
      </p:sp>
      <p:sp>
        <p:nvSpPr>
          <p:cNvPr id="707" name="Google Shape;707;p36"/>
          <p:cNvSpPr txBox="1">
            <a:spLocks noGrp="1"/>
          </p:cNvSpPr>
          <p:nvPr>
            <p:ph type="subTitle" idx="4294967295"/>
          </p:nvPr>
        </p:nvSpPr>
        <p:spPr>
          <a:xfrm>
            <a:off x="651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INPUT LAYER</a:t>
            </a:r>
            <a:endParaRPr sz="1800" b="1">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401014"/>
            <a:ext cx="1785898"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CLASSIFICATION LAYER</a:t>
            </a:r>
            <a:endParaRPr sz="1800" b="1">
              <a:latin typeface="Rajdhani"/>
              <a:ea typeface="Rajdhani"/>
              <a:cs typeface="Rajdhani"/>
              <a:sym typeface="Rajdhani"/>
            </a:endParaRPr>
          </a:p>
        </p:txBody>
      </p:sp>
      <p:sp>
        <p:nvSpPr>
          <p:cNvPr id="710" name="Google Shape;710;p36"/>
          <p:cNvSpPr/>
          <p:nvPr/>
        </p:nvSpPr>
        <p:spPr>
          <a:xfrm>
            <a:off x="11942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856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770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chemeClr val="lt2"/>
            </a:solidFill>
            <a:prstDash val="solid"/>
            <a:round/>
            <a:headEnd type="none" w="med" len="med"/>
            <a:tailEnd type="none" w="med" len="med"/>
          </a:ln>
        </p:spPr>
      </p:cxnSp>
      <p:grpSp>
        <p:nvGrpSpPr>
          <p:cNvPr id="737" name="Google Shape;737;p36"/>
          <p:cNvGrpSpPr/>
          <p:nvPr/>
        </p:nvGrpSpPr>
        <p:grpSpPr>
          <a:xfrm>
            <a:off x="7526466" y="2827568"/>
            <a:ext cx="273857" cy="274147"/>
            <a:chOff x="7538896" y="1970156"/>
            <a:chExt cx="361147" cy="361529"/>
          </a:xfrm>
        </p:grpSpPr>
        <p:sp>
          <p:nvSpPr>
            <p:cNvPr id="738" name="Google Shape;738;p36"/>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705;p36">
            <a:extLst>
              <a:ext uri="{FF2B5EF4-FFF2-40B4-BE49-F238E27FC236}">
                <a16:creationId xmlns:a16="http://schemas.microsoft.com/office/drawing/2014/main" id="{56D17B7C-A3D8-483F-AB69-6981A5446018}"/>
              </a:ext>
            </a:extLst>
          </p:cNvPr>
          <p:cNvSpPr txBox="1">
            <a:spLocks/>
          </p:cNvSpPr>
          <p:nvPr/>
        </p:nvSpPr>
        <p:spPr>
          <a:xfrm>
            <a:off x="3742900" y="3594492"/>
            <a:ext cx="1658400" cy="371400"/>
          </a:xfrm>
          <a:prstGeom prst="rect">
            <a:avLst/>
          </a:prstGeom>
          <a:noFill/>
          <a:ln>
            <a:noFill/>
          </a:ln>
        </p:spPr>
        <p:txBody>
          <a:bodyPr spcFirstLastPara="1" wrap="square" lIns="91425" tIns="255600" rIns="91425" bIns="0"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sz="1800" b="1">
                <a:latin typeface="Rajdhani"/>
                <a:ea typeface="Rajdhani"/>
                <a:cs typeface="Rajdhani"/>
                <a:sym typeface="Rajdhani"/>
              </a:rPr>
              <a:t>CONVOLUTION+SAMPLING LAYER</a:t>
            </a:r>
          </a:p>
        </p:txBody>
      </p:sp>
      <p:pic>
        <p:nvPicPr>
          <p:cNvPr id="7170" name="Picture 2" descr="Input icon - Free download on Iconfinder">
            <a:extLst>
              <a:ext uri="{FF2B5EF4-FFF2-40B4-BE49-F238E27FC236}">
                <a16:creationId xmlns:a16="http://schemas.microsoft.com/office/drawing/2014/main" id="{2AC0AC21-6913-4654-91ED-35697864BBE1}"/>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344069" y="2847079"/>
            <a:ext cx="273589" cy="27358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onvolutional neural network Icon - Download Convolutional neural network  Icon 2863992 | Noun Project">
            <a:extLst>
              <a:ext uri="{FF2B5EF4-FFF2-40B4-BE49-F238E27FC236}">
                <a16:creationId xmlns:a16="http://schemas.microsoft.com/office/drawing/2014/main" id="{2438CB5F-D875-4120-9FF8-6A2DE6250039}"/>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889142" y="2820583"/>
            <a:ext cx="316257" cy="31625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Convolutional neural network Icon - Download Convolutional neural network  Icon 2863992 | Noun Project">
            <a:extLst>
              <a:ext uri="{FF2B5EF4-FFF2-40B4-BE49-F238E27FC236}">
                <a16:creationId xmlns:a16="http://schemas.microsoft.com/office/drawing/2014/main" id="{FB1AE92B-FA27-454F-B44A-E4256B80DA54}"/>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436185" y="2820583"/>
            <a:ext cx="316257" cy="31625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idden, hide, hide layer, slash, unseen icon - Download on Iconfinder">
            <a:extLst>
              <a:ext uri="{FF2B5EF4-FFF2-40B4-BE49-F238E27FC236}">
                <a16:creationId xmlns:a16="http://schemas.microsoft.com/office/drawing/2014/main" id="{74744ACE-6066-496A-9712-CE03631B9025}"/>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5963963" y="2812270"/>
            <a:ext cx="310342" cy="31034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EDE968E-7AFE-4238-8B07-95EECB7E280E}"/>
              </a:ext>
            </a:extLst>
          </p:cNvPr>
          <p:cNvSpPr>
            <a:spLocks noGrp="1"/>
          </p:cNvSpPr>
          <p:nvPr>
            <p:ph type="title"/>
          </p:nvPr>
        </p:nvSpPr>
        <p:spPr/>
        <p:txBody>
          <a:bodyPr/>
          <a:lstStyle/>
          <a:p>
            <a:r>
              <a:rPr lang="en-US">
                <a:latin typeface="Montserrat ExtraBold" panose="00000900000000000000" pitchFamily="2" charset="0"/>
              </a:rPr>
              <a:t>Cấu trúc mạng nơ-ron</a:t>
            </a:r>
          </a:p>
        </p:txBody>
      </p:sp>
    </p:spTree>
    <p:extLst>
      <p:ext uri="{BB962C8B-B14F-4D97-AF65-F5344CB8AC3E}">
        <p14:creationId xmlns:p14="http://schemas.microsoft.com/office/powerpoint/2010/main" val="31630423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5"/>
                                        </p:tgtEl>
                                        <p:attrNameLst>
                                          <p:attrName>style.visibility</p:attrName>
                                        </p:attrNameLst>
                                      </p:cBhvr>
                                      <p:to>
                                        <p:strVal val="visible"/>
                                      </p:to>
                                    </p:set>
                                    <p:animEffect transition="in" filter="wipe(left)">
                                      <p:cBhvr>
                                        <p:cTn id="7" dur="500"/>
                                        <p:tgtEl>
                                          <p:spTgt spid="7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05">
                                            <p:txEl>
                                              <p:pRg st="0" end="0"/>
                                            </p:txEl>
                                          </p:spTgt>
                                        </p:tgtEl>
                                        <p:attrNameLst>
                                          <p:attrName>style.visibility</p:attrName>
                                        </p:attrNameLst>
                                      </p:cBhvr>
                                      <p:to>
                                        <p:strVal val="visible"/>
                                      </p:to>
                                    </p:set>
                                    <p:animEffect transition="in" filter="wipe(left)">
                                      <p:cBhvr>
                                        <p:cTn id="11" dur="500"/>
                                        <p:tgtEl>
                                          <p:spTgt spid="705">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11"/>
                                        </p:tgtEl>
                                        <p:attrNameLst>
                                          <p:attrName>style.visibility</p:attrName>
                                        </p:attrNameLst>
                                      </p:cBhvr>
                                      <p:to>
                                        <p:strVal val="visible"/>
                                      </p:to>
                                    </p:set>
                                    <p:animEffect transition="in" filter="wipe(left)">
                                      <p:cBhvr>
                                        <p:cTn id="14" dur="500"/>
                                        <p:tgtEl>
                                          <p:spTgt spid="711"/>
                                        </p:tgtEl>
                                      </p:cBhvr>
                                    </p:animEffect>
                                  </p:childTnLst>
                                </p:cTn>
                              </p:par>
                              <p:par>
                                <p:cTn id="15" presetID="22" presetClass="entr" presetSubtype="8"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wipe(left)">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6"/>
                                        </p:tgtEl>
                                        <p:attrNameLst>
                                          <p:attrName>style.visibility</p:attrName>
                                        </p:attrNameLst>
                                      </p:cBhvr>
                                      <p:to>
                                        <p:strVal val="visible"/>
                                      </p:to>
                                    </p:set>
                                    <p:animEffect transition="in" filter="wipe(left)">
                                      <p:cBhvr>
                                        <p:cTn id="22" dur="500"/>
                                        <p:tgtEl>
                                          <p:spTgt spid="716"/>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712"/>
                                        </p:tgtEl>
                                        <p:attrNameLst>
                                          <p:attrName>style.visibility</p:attrName>
                                        </p:attrNameLst>
                                      </p:cBhvr>
                                      <p:to>
                                        <p:strVal val="visible"/>
                                      </p:to>
                                    </p:set>
                                    <p:animEffect transition="in" filter="wipe(left)">
                                      <p:cBhvr>
                                        <p:cTn id="26" dur="500"/>
                                        <p:tgtEl>
                                          <p:spTgt spid="71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par>
                                <p:cTn id="30" presetID="22" presetClass="entr" presetSubtype="8"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17"/>
                                        </p:tgtEl>
                                        <p:attrNameLst>
                                          <p:attrName>style.visibility</p:attrName>
                                        </p:attrNameLst>
                                      </p:cBhvr>
                                      <p:to>
                                        <p:strVal val="visible"/>
                                      </p:to>
                                    </p:set>
                                    <p:animEffect transition="in" filter="wipe(left)">
                                      <p:cBhvr>
                                        <p:cTn id="37" dur="500"/>
                                        <p:tgtEl>
                                          <p:spTgt spid="717"/>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706">
                                            <p:txEl>
                                              <p:pRg st="0" end="0"/>
                                            </p:txEl>
                                          </p:spTgt>
                                        </p:tgtEl>
                                        <p:attrNameLst>
                                          <p:attrName>style.visibility</p:attrName>
                                        </p:attrNameLst>
                                      </p:cBhvr>
                                      <p:to>
                                        <p:strVal val="visible"/>
                                      </p:to>
                                    </p:set>
                                    <p:animEffect transition="in" filter="wipe(left)">
                                      <p:cBhvr>
                                        <p:cTn id="41" dur="500"/>
                                        <p:tgtEl>
                                          <p:spTgt spid="706">
                                            <p:txEl>
                                              <p:pRg st="0" end="0"/>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13"/>
                                        </p:tgtEl>
                                        <p:attrNameLst>
                                          <p:attrName>style.visibility</p:attrName>
                                        </p:attrNameLst>
                                      </p:cBhvr>
                                      <p:to>
                                        <p:strVal val="visible"/>
                                      </p:to>
                                    </p:set>
                                    <p:animEffect transition="in" filter="wipe(left)">
                                      <p:cBhvr>
                                        <p:cTn id="44" dur="500"/>
                                        <p:tgtEl>
                                          <p:spTgt spid="713"/>
                                        </p:tgtEl>
                                      </p:cBhvr>
                                    </p:animEffect>
                                  </p:childTnLst>
                                </p:cTn>
                              </p:par>
                              <p:par>
                                <p:cTn id="45" presetID="22" presetClass="entr" presetSubtype="8" fill="hold" nodeType="withEffect">
                                  <p:stCondLst>
                                    <p:cond delay="0"/>
                                  </p:stCondLst>
                                  <p:childTnLst>
                                    <p:set>
                                      <p:cBhvr>
                                        <p:cTn id="46" dur="1" fill="hold">
                                          <p:stCondLst>
                                            <p:cond delay="0"/>
                                          </p:stCondLst>
                                        </p:cTn>
                                        <p:tgtEl>
                                          <p:spTgt spid="7174"/>
                                        </p:tgtEl>
                                        <p:attrNameLst>
                                          <p:attrName>style.visibility</p:attrName>
                                        </p:attrNameLst>
                                      </p:cBhvr>
                                      <p:to>
                                        <p:strVal val="visible"/>
                                      </p:to>
                                    </p:set>
                                    <p:animEffect transition="in" filter="wipe(left)">
                                      <p:cBhvr>
                                        <p:cTn id="47" dur="500"/>
                                        <p:tgtEl>
                                          <p:spTgt spid="717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18"/>
                                        </p:tgtEl>
                                        <p:attrNameLst>
                                          <p:attrName>style.visibility</p:attrName>
                                        </p:attrNameLst>
                                      </p:cBhvr>
                                      <p:to>
                                        <p:strVal val="visible"/>
                                      </p:to>
                                    </p:set>
                                    <p:animEffect transition="in" filter="wipe(left)">
                                      <p:cBhvr>
                                        <p:cTn id="52" dur="500"/>
                                        <p:tgtEl>
                                          <p:spTgt spid="718"/>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708">
                                            <p:txEl>
                                              <p:pRg st="0" end="0"/>
                                            </p:txEl>
                                          </p:spTgt>
                                        </p:tgtEl>
                                        <p:attrNameLst>
                                          <p:attrName>style.visibility</p:attrName>
                                        </p:attrNameLst>
                                      </p:cBhvr>
                                      <p:to>
                                        <p:strVal val="visible"/>
                                      </p:to>
                                    </p:set>
                                    <p:animEffect transition="in" filter="wipe(left)">
                                      <p:cBhvr>
                                        <p:cTn id="56" dur="500"/>
                                        <p:tgtEl>
                                          <p:spTgt spid="708">
                                            <p:txEl>
                                              <p:pRg st="0" end="0"/>
                                            </p:txEl>
                                          </p:spTgt>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14"/>
                                        </p:tgtEl>
                                        <p:attrNameLst>
                                          <p:attrName>style.visibility</p:attrName>
                                        </p:attrNameLst>
                                      </p:cBhvr>
                                      <p:to>
                                        <p:strVal val="visible"/>
                                      </p:to>
                                    </p:set>
                                    <p:animEffect transition="in" filter="wipe(left)">
                                      <p:cBhvr>
                                        <p:cTn id="59" dur="500"/>
                                        <p:tgtEl>
                                          <p:spTgt spid="714"/>
                                        </p:tgtEl>
                                      </p:cBhvr>
                                    </p:animEffect>
                                  </p:childTnLst>
                                </p:cTn>
                              </p:par>
                              <p:par>
                                <p:cTn id="60" presetID="22" presetClass="entr" presetSubtype="8" fill="hold" nodeType="withEffect">
                                  <p:stCondLst>
                                    <p:cond delay="0"/>
                                  </p:stCondLst>
                                  <p:childTnLst>
                                    <p:set>
                                      <p:cBhvr>
                                        <p:cTn id="61" dur="1" fill="hold">
                                          <p:stCondLst>
                                            <p:cond delay="0"/>
                                          </p:stCondLst>
                                        </p:cTn>
                                        <p:tgtEl>
                                          <p:spTgt spid="737"/>
                                        </p:tgtEl>
                                        <p:attrNameLst>
                                          <p:attrName>style.visibility</p:attrName>
                                        </p:attrNameLst>
                                      </p:cBhvr>
                                      <p:to>
                                        <p:strVal val="visible"/>
                                      </p:to>
                                    </p:set>
                                    <p:animEffect transition="in" filter="wipe(left)">
                                      <p:cBhvr>
                                        <p:cTn id="62" dur="5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0" build="p"/>
      <p:bldP spid="706" grpId="0" build="p"/>
      <p:bldP spid="708" grpId="0" build="p"/>
      <p:bldP spid="711" grpId="0" animBg="1"/>
      <p:bldP spid="712" grpId="0" animBg="1"/>
      <p:bldP spid="713" grpId="0" animBg="1"/>
      <p:bldP spid="714" grpId="0" animBg="1"/>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latin typeface="Montserrat Black" panose="00000A00000000000000" pitchFamily="2" charset="0"/>
              </a:rPr>
              <a:t>ỨNG DỤNG LẬP TRÌNH</a:t>
            </a:r>
            <a:endParaRPr sz="4000">
              <a:latin typeface="Montserrat Black" panose="00000A00000000000000" pitchFamily="2" charset="0"/>
            </a:endParaRPr>
          </a:p>
        </p:txBody>
      </p:sp>
      <p:sp>
        <p:nvSpPr>
          <p:cNvPr id="175" name="Google Shape;175;p30"/>
          <p:cNvSpPr txBox="1">
            <a:spLocks noGrp="1"/>
          </p:cNvSpPr>
          <p:nvPr>
            <p:ph type="subTitle" idx="1"/>
          </p:nvPr>
        </p:nvSpPr>
        <p:spPr>
          <a:xfrm>
            <a:off x="4917750" y="3290550"/>
            <a:ext cx="2281336"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Thin" panose="00000300000000000000" pitchFamily="2" charset="0"/>
              </a:rPr>
              <a:t>Convolution Neural Network</a:t>
            </a:r>
          </a:p>
        </p:txBody>
      </p:sp>
      <p:sp>
        <p:nvSpPr>
          <p:cNvPr id="176" name="Google Shape;176;p30"/>
          <p:cNvSpPr txBox="1">
            <a:spLocks noGrp="1"/>
          </p:cNvSpPr>
          <p:nvPr>
            <p:ph type="title" idx="2"/>
          </p:nvPr>
        </p:nvSpPr>
        <p:spPr>
          <a:xfrm>
            <a:off x="4849170" y="1001125"/>
            <a:ext cx="2141834"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789671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CF05D00-5DF9-4EA0-8B18-F4DE179FF847}"/>
              </a:ext>
            </a:extLst>
          </p:cNvPr>
          <p:cNvSpPr>
            <a:spLocks noGrp="1"/>
          </p:cNvSpPr>
          <p:nvPr>
            <p:ph type="title"/>
          </p:nvPr>
        </p:nvSpPr>
        <p:spPr>
          <a:xfrm>
            <a:off x="720100" y="443322"/>
            <a:ext cx="7704000" cy="572700"/>
          </a:xfrm>
        </p:spPr>
        <p:txBody>
          <a:bodyPr/>
          <a:lstStyle/>
          <a:p>
            <a:r>
              <a:rPr lang="en-US">
                <a:latin typeface="Montserrat ExtraBold" panose="00000900000000000000" pitchFamily="2" charset="0"/>
              </a:rPr>
              <a:t>Thuật toán xác định khuôn mặt Haarcascade Frontalface</a:t>
            </a:r>
          </a:p>
        </p:txBody>
      </p:sp>
      <p:pic>
        <p:nvPicPr>
          <p:cNvPr id="8194" name="Picture 2" descr="Haar Cascade hoat dong nhu the nao">
            <a:extLst>
              <a:ext uri="{FF2B5EF4-FFF2-40B4-BE49-F238E27FC236}">
                <a16:creationId xmlns:a16="http://schemas.microsoft.com/office/drawing/2014/main" id="{63502F80-EED6-47E4-8EC4-6E5F96511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 y="1896253"/>
            <a:ext cx="3048000" cy="25812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aar Cascade demo">
            <a:extLst>
              <a:ext uri="{FF2B5EF4-FFF2-40B4-BE49-F238E27FC236}">
                <a16:creationId xmlns:a16="http://schemas.microsoft.com/office/drawing/2014/main" id="{AEF2ED66-C592-4CEA-A3C8-8F67272C6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770" y="2220104"/>
            <a:ext cx="318135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23076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Dataset sau khi lấy mẫu</a:t>
            </a:r>
          </a:p>
        </p:txBody>
      </p:sp>
      <p:pic>
        <p:nvPicPr>
          <p:cNvPr id="3" name="Picture 2">
            <a:extLst>
              <a:ext uri="{FF2B5EF4-FFF2-40B4-BE49-F238E27FC236}">
                <a16:creationId xmlns:a16="http://schemas.microsoft.com/office/drawing/2014/main" id="{C9B322A4-66EE-400E-A46A-3CE4E7E29450}"/>
              </a:ext>
            </a:extLst>
          </p:cNvPr>
          <p:cNvPicPr>
            <a:picLocks noChangeAspect="1"/>
          </p:cNvPicPr>
          <p:nvPr/>
        </p:nvPicPr>
        <p:blipFill>
          <a:blip r:embed="rId2"/>
          <a:stretch>
            <a:fillRect/>
          </a:stretch>
        </p:blipFill>
        <p:spPr>
          <a:xfrm>
            <a:off x="1092414" y="1308814"/>
            <a:ext cx="7204526" cy="3432926"/>
          </a:xfrm>
          <a:prstGeom prst="rect">
            <a:avLst/>
          </a:prstGeom>
        </p:spPr>
      </p:pic>
    </p:spTree>
    <p:extLst>
      <p:ext uri="{BB962C8B-B14F-4D97-AF65-F5344CB8AC3E}">
        <p14:creationId xmlns:p14="http://schemas.microsoft.com/office/powerpoint/2010/main" val="35845982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Montserrat Black" panose="00000A00000000000000" pitchFamily="2" charset="0"/>
              </a:rPr>
              <a:t>TEAM MEMBER</a:t>
            </a:r>
            <a:endParaRPr sz="2400">
              <a:latin typeface="Montserrat Black" panose="00000A00000000000000" pitchFamily="2" charset="0"/>
            </a:endParaRPr>
          </a:p>
        </p:txBody>
      </p:sp>
      <p:cxnSp>
        <p:nvCxnSpPr>
          <p:cNvPr id="137" name="Google Shape;137;p27"/>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sp>
        <p:nvSpPr>
          <p:cNvPr id="4" name="TextBox 3">
            <a:extLst>
              <a:ext uri="{FF2B5EF4-FFF2-40B4-BE49-F238E27FC236}">
                <a16:creationId xmlns:a16="http://schemas.microsoft.com/office/drawing/2014/main" id="{801F7589-791E-45A0-8F55-3BD0DA89C4FB}"/>
              </a:ext>
            </a:extLst>
          </p:cNvPr>
          <p:cNvSpPr txBox="1"/>
          <p:nvPr/>
        </p:nvSpPr>
        <p:spPr>
          <a:xfrm>
            <a:off x="1066800" y="2063918"/>
            <a:ext cx="5065483" cy="1015663"/>
          </a:xfrm>
          <a:prstGeom prst="rect">
            <a:avLst/>
          </a:prstGeom>
          <a:noFill/>
        </p:spPr>
        <p:txBody>
          <a:bodyPr wrap="square" rtlCol="0">
            <a:spAutoFit/>
          </a:bodyPr>
          <a:lstStyle/>
          <a:p>
            <a:r>
              <a:rPr lang="en-US" sz="2000">
                <a:solidFill>
                  <a:schemeClr val="tx2"/>
                </a:solidFill>
                <a:latin typeface="Montserrat ExtraBold" panose="00000900000000000000" pitchFamily="2" charset="0"/>
              </a:rPr>
              <a:t>Nguyễn Tấn An		19151069</a:t>
            </a:r>
          </a:p>
          <a:p>
            <a:endParaRPr lang="en-US" sz="2000">
              <a:solidFill>
                <a:schemeClr val="tx2"/>
              </a:solidFill>
              <a:latin typeface="Montserrat ExtraBold" panose="00000900000000000000" pitchFamily="2" charset="0"/>
            </a:endParaRPr>
          </a:p>
          <a:p>
            <a:r>
              <a:rPr lang="en-US" sz="2000">
                <a:solidFill>
                  <a:schemeClr val="tx2"/>
                </a:solidFill>
                <a:latin typeface="Montserrat ExtraBold" panose="00000900000000000000" pitchFamily="2" charset="0"/>
              </a:rPr>
              <a:t>Nguyễn Quốc Khánh	19151140</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81A3-5620-4F01-8122-CA40E389A090}"/>
              </a:ext>
            </a:extLst>
          </p:cNvPr>
          <p:cNvSpPr>
            <a:spLocks noGrp="1"/>
          </p:cNvSpPr>
          <p:nvPr>
            <p:ph type="title"/>
          </p:nvPr>
        </p:nvSpPr>
        <p:spPr>
          <a:xfrm>
            <a:off x="720100" y="127441"/>
            <a:ext cx="7704000" cy="572700"/>
          </a:xfrm>
        </p:spPr>
        <p:txBody>
          <a:bodyPr/>
          <a:lstStyle/>
          <a:p>
            <a:r>
              <a:rPr lang="en-US" sz="2400">
                <a:latin typeface="Montserrat Black" panose="00000A00000000000000" pitchFamily="2" charset="0"/>
                <a:ea typeface="Roboto Black" panose="02000000000000000000" pitchFamily="2" charset="0"/>
              </a:rPr>
              <a:t>Kết quả nhận diện với mô hình theo bài báo</a:t>
            </a:r>
          </a:p>
        </p:txBody>
      </p:sp>
      <p:pic>
        <p:nvPicPr>
          <p:cNvPr id="4" name="Picture 3">
            <a:extLst>
              <a:ext uri="{FF2B5EF4-FFF2-40B4-BE49-F238E27FC236}">
                <a16:creationId xmlns:a16="http://schemas.microsoft.com/office/drawing/2014/main" id="{49B82E54-1E33-4D87-9DB9-1202204D94F1}"/>
              </a:ext>
            </a:extLst>
          </p:cNvPr>
          <p:cNvPicPr>
            <a:picLocks noChangeAspect="1"/>
          </p:cNvPicPr>
          <p:nvPr/>
        </p:nvPicPr>
        <p:blipFill>
          <a:blip r:embed="rId2"/>
          <a:stretch>
            <a:fillRect/>
          </a:stretch>
        </p:blipFill>
        <p:spPr>
          <a:xfrm>
            <a:off x="2681703" y="646008"/>
            <a:ext cx="3979878" cy="4497492"/>
          </a:xfrm>
          <a:prstGeom prst="rect">
            <a:avLst/>
          </a:prstGeom>
        </p:spPr>
      </p:pic>
    </p:spTree>
    <p:extLst>
      <p:ext uri="{BB962C8B-B14F-4D97-AF65-F5344CB8AC3E}">
        <p14:creationId xmlns:p14="http://schemas.microsoft.com/office/powerpoint/2010/main" val="268213169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81A3-5620-4F01-8122-CA40E389A090}"/>
              </a:ext>
            </a:extLst>
          </p:cNvPr>
          <p:cNvSpPr>
            <a:spLocks noGrp="1"/>
          </p:cNvSpPr>
          <p:nvPr>
            <p:ph type="title"/>
          </p:nvPr>
        </p:nvSpPr>
        <p:spPr>
          <a:xfrm>
            <a:off x="720100" y="127441"/>
            <a:ext cx="7704000" cy="572700"/>
          </a:xfrm>
        </p:spPr>
        <p:txBody>
          <a:bodyPr/>
          <a:lstStyle/>
          <a:p>
            <a:r>
              <a:rPr lang="en-US" sz="2400">
                <a:latin typeface="Montserrat Black" panose="00000A00000000000000" pitchFamily="2" charset="0"/>
                <a:ea typeface="Roboto Black" panose="02000000000000000000" pitchFamily="2" charset="0"/>
              </a:rPr>
              <a:t>Kết quả nhận diện với mô hình theo bài báo</a:t>
            </a:r>
          </a:p>
        </p:txBody>
      </p:sp>
      <p:pic>
        <p:nvPicPr>
          <p:cNvPr id="5" name="Picture 4">
            <a:extLst>
              <a:ext uri="{FF2B5EF4-FFF2-40B4-BE49-F238E27FC236}">
                <a16:creationId xmlns:a16="http://schemas.microsoft.com/office/drawing/2014/main" id="{3FA4FB0B-A458-4E8D-ACB2-EF19647B7FBC}"/>
              </a:ext>
            </a:extLst>
          </p:cNvPr>
          <p:cNvPicPr>
            <a:picLocks noChangeAspect="1"/>
          </p:cNvPicPr>
          <p:nvPr/>
        </p:nvPicPr>
        <p:blipFill>
          <a:blip r:embed="rId2"/>
          <a:stretch>
            <a:fillRect/>
          </a:stretch>
        </p:blipFill>
        <p:spPr>
          <a:xfrm>
            <a:off x="670743" y="754586"/>
            <a:ext cx="7802514" cy="4388914"/>
          </a:xfrm>
          <a:prstGeom prst="rect">
            <a:avLst/>
          </a:prstGeom>
        </p:spPr>
      </p:pic>
    </p:spTree>
    <p:extLst>
      <p:ext uri="{BB962C8B-B14F-4D97-AF65-F5344CB8AC3E}">
        <p14:creationId xmlns:p14="http://schemas.microsoft.com/office/powerpoint/2010/main" val="337867826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Mô hình huấn luyện</a:t>
            </a:r>
          </a:p>
        </p:txBody>
      </p:sp>
      <p:sp>
        <p:nvSpPr>
          <p:cNvPr id="6" name="Rectangle 5">
            <a:extLst>
              <a:ext uri="{FF2B5EF4-FFF2-40B4-BE49-F238E27FC236}">
                <a16:creationId xmlns:a16="http://schemas.microsoft.com/office/drawing/2014/main" id="{A2936D49-25E7-48D3-A5C9-C133D51359A4}"/>
              </a:ext>
            </a:extLst>
          </p:cNvPr>
          <p:cNvSpPr/>
          <p:nvPr/>
        </p:nvSpPr>
        <p:spPr>
          <a:xfrm>
            <a:off x="146303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32</a:t>
            </a:r>
          </a:p>
        </p:txBody>
      </p:sp>
      <p:cxnSp>
        <p:nvCxnSpPr>
          <p:cNvPr id="18" name="Straight Arrow Connector 17">
            <a:extLst>
              <a:ext uri="{FF2B5EF4-FFF2-40B4-BE49-F238E27FC236}">
                <a16:creationId xmlns:a16="http://schemas.microsoft.com/office/drawing/2014/main" id="{1716D9EC-DAF4-4D0A-A7EC-53AFC803C4D5}"/>
              </a:ext>
            </a:extLst>
          </p:cNvPr>
          <p:cNvCxnSpPr>
            <a:endCxn id="6" idx="1"/>
          </p:cNvCxnSpPr>
          <p:nvPr/>
        </p:nvCxnSpPr>
        <p:spPr>
          <a:xfrm>
            <a:off x="174567" y="2021549"/>
            <a:ext cx="1288472" cy="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2783B22E-3209-4A04-93C5-A6172015EE9A}"/>
              </a:ext>
            </a:extLst>
          </p:cNvPr>
          <p:cNvSpPr txBox="1"/>
          <p:nvPr/>
        </p:nvSpPr>
        <p:spPr>
          <a:xfrm>
            <a:off x="433315" y="1685561"/>
            <a:ext cx="707245" cy="307777"/>
          </a:xfrm>
          <a:prstGeom prst="rect">
            <a:avLst/>
          </a:prstGeom>
          <a:noFill/>
        </p:spPr>
        <p:txBody>
          <a:bodyPr wrap="none" rtlCol="0">
            <a:spAutoFit/>
          </a:bodyPr>
          <a:lstStyle/>
          <a:p>
            <a:r>
              <a:rPr lang="en-US">
                <a:solidFill>
                  <a:srgbClr val="EE9524"/>
                </a:solidFill>
                <a:latin typeface="Montserrat Black" panose="00000A00000000000000" pitchFamily="2" charset="0"/>
              </a:rPr>
              <a:t>Input</a:t>
            </a:r>
          </a:p>
        </p:txBody>
      </p:sp>
      <p:sp>
        <p:nvSpPr>
          <p:cNvPr id="31" name="Rectangle 30">
            <a:extLst>
              <a:ext uri="{FF2B5EF4-FFF2-40B4-BE49-F238E27FC236}">
                <a16:creationId xmlns:a16="http://schemas.microsoft.com/office/drawing/2014/main" id="{0ABC2CEB-C3F2-4466-B8E3-DDFA0ABC008B}"/>
              </a:ext>
            </a:extLst>
          </p:cNvPr>
          <p:cNvSpPr/>
          <p:nvPr/>
        </p:nvSpPr>
        <p:spPr>
          <a:xfrm>
            <a:off x="457200" y="2834640"/>
            <a:ext cx="8229600" cy="20414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20000"/>
                    <a:lumOff val="80000"/>
                  </a:schemeClr>
                </a:solidFill>
                <a:latin typeface="Montserrat Medium" panose="00000600000000000000" pitchFamily="2" charset="0"/>
              </a:rPr>
              <a:t>param_number = output_channel_number * (input_channel_number * kernel_height * kernel_width + 1)</a:t>
            </a:r>
          </a:p>
          <a:p>
            <a:pPr algn="ctr"/>
            <a:endParaRPr lang="en-US" sz="2000" b="1">
              <a:solidFill>
                <a:schemeClr val="bg1">
                  <a:lumMod val="20000"/>
                  <a:lumOff val="80000"/>
                </a:schemeClr>
              </a:solidFill>
              <a:latin typeface="Montserrat Medium" panose="00000600000000000000" pitchFamily="2" charset="0"/>
            </a:endParaRPr>
          </a:p>
          <a:p>
            <a:pPr algn="ctr"/>
            <a:r>
              <a:rPr lang="vi-VN" sz="2000">
                <a:solidFill>
                  <a:schemeClr val="bg1">
                    <a:lumMod val="20000"/>
                    <a:lumOff val="80000"/>
                  </a:schemeClr>
                </a:solidFill>
                <a:latin typeface="Montserrat Medium" panose="00000600000000000000" pitchFamily="2" charset="0"/>
              </a:rPr>
              <a:t>Lớp Conv1 có số </a:t>
            </a:r>
            <a:r>
              <a:rPr lang="en-US" sz="2000">
                <a:solidFill>
                  <a:schemeClr val="bg1">
                    <a:lumMod val="20000"/>
                    <a:lumOff val="80000"/>
                  </a:schemeClr>
                </a:solidFill>
                <a:latin typeface="Montserrat Medium" panose="00000600000000000000" pitchFamily="2" charset="0"/>
              </a:rPr>
              <a:t>tham</a:t>
            </a:r>
            <a:r>
              <a:rPr lang="vi-VN" sz="2000">
                <a:solidFill>
                  <a:schemeClr val="bg1">
                    <a:lumMod val="20000"/>
                    <a:lumOff val="80000"/>
                  </a:schemeClr>
                </a:solidFill>
                <a:latin typeface="Montserrat Medium" panose="00000600000000000000" pitchFamily="2" charset="0"/>
              </a:rPr>
              <a:t> số là 32*(1*3*3+1) =320</a:t>
            </a:r>
            <a:endParaRPr lang="en-US" sz="2000">
              <a:solidFill>
                <a:schemeClr val="bg1">
                  <a:lumMod val="20000"/>
                  <a:lumOff val="80000"/>
                </a:schemeClr>
              </a:solidFill>
              <a:latin typeface="Montserrat Medium" panose="00000600000000000000" pitchFamily="2" charset="0"/>
            </a:endParaRPr>
          </a:p>
          <a:p>
            <a:pPr algn="ctr"/>
            <a:r>
              <a:rPr lang="vi-VN" sz="2000">
                <a:solidFill>
                  <a:schemeClr val="bg1">
                    <a:lumMod val="20000"/>
                    <a:lumOff val="80000"/>
                  </a:schemeClr>
                </a:solidFill>
                <a:latin typeface="Montserrat Medium" panose="00000600000000000000" pitchFamily="2" charset="0"/>
              </a:rPr>
              <a:t> </a:t>
            </a:r>
            <a:endParaRPr lang="en-US" sz="2000">
              <a:solidFill>
                <a:schemeClr val="bg1">
                  <a:lumMod val="20000"/>
                  <a:lumOff val="80000"/>
                </a:schemeClr>
              </a:solidFill>
              <a:latin typeface="Montserrat Medium" panose="00000600000000000000" pitchFamily="2" charset="0"/>
            </a:endParaRPr>
          </a:p>
        </p:txBody>
      </p:sp>
    </p:spTree>
    <p:extLst>
      <p:ext uri="{BB962C8B-B14F-4D97-AF65-F5344CB8AC3E}">
        <p14:creationId xmlns:p14="http://schemas.microsoft.com/office/powerpoint/2010/main" val="28527842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Mô hình huấn luyện</a:t>
            </a:r>
          </a:p>
        </p:txBody>
      </p:sp>
      <p:sp>
        <p:nvSpPr>
          <p:cNvPr id="6" name="Rectangle 5">
            <a:extLst>
              <a:ext uri="{FF2B5EF4-FFF2-40B4-BE49-F238E27FC236}">
                <a16:creationId xmlns:a16="http://schemas.microsoft.com/office/drawing/2014/main" id="{A2936D49-25E7-48D3-A5C9-C133D51359A4}"/>
              </a:ext>
            </a:extLst>
          </p:cNvPr>
          <p:cNvSpPr/>
          <p:nvPr/>
        </p:nvSpPr>
        <p:spPr>
          <a:xfrm>
            <a:off x="146303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32</a:t>
            </a:r>
          </a:p>
        </p:txBody>
      </p:sp>
      <p:sp>
        <p:nvSpPr>
          <p:cNvPr id="7" name="Rectangle 6">
            <a:extLst>
              <a:ext uri="{FF2B5EF4-FFF2-40B4-BE49-F238E27FC236}">
                <a16:creationId xmlns:a16="http://schemas.microsoft.com/office/drawing/2014/main" id="{1A3B79BD-93E5-4C9A-B2CC-4E35402FC0ED}"/>
              </a:ext>
            </a:extLst>
          </p:cNvPr>
          <p:cNvSpPr/>
          <p:nvPr/>
        </p:nvSpPr>
        <p:spPr>
          <a:xfrm>
            <a:off x="338604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64</a:t>
            </a:r>
          </a:p>
        </p:txBody>
      </p:sp>
      <p:cxnSp>
        <p:nvCxnSpPr>
          <p:cNvPr id="18" name="Straight Arrow Connector 17">
            <a:extLst>
              <a:ext uri="{FF2B5EF4-FFF2-40B4-BE49-F238E27FC236}">
                <a16:creationId xmlns:a16="http://schemas.microsoft.com/office/drawing/2014/main" id="{1716D9EC-DAF4-4D0A-A7EC-53AFC803C4D5}"/>
              </a:ext>
            </a:extLst>
          </p:cNvPr>
          <p:cNvCxnSpPr>
            <a:endCxn id="6" idx="1"/>
          </p:cNvCxnSpPr>
          <p:nvPr/>
        </p:nvCxnSpPr>
        <p:spPr>
          <a:xfrm>
            <a:off x="174567" y="2021549"/>
            <a:ext cx="1288472" cy="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2783B22E-3209-4A04-93C5-A6172015EE9A}"/>
              </a:ext>
            </a:extLst>
          </p:cNvPr>
          <p:cNvSpPr txBox="1"/>
          <p:nvPr/>
        </p:nvSpPr>
        <p:spPr>
          <a:xfrm>
            <a:off x="433315" y="1685561"/>
            <a:ext cx="707245" cy="307777"/>
          </a:xfrm>
          <a:prstGeom prst="rect">
            <a:avLst/>
          </a:prstGeom>
          <a:noFill/>
        </p:spPr>
        <p:txBody>
          <a:bodyPr wrap="none" rtlCol="0">
            <a:spAutoFit/>
          </a:bodyPr>
          <a:lstStyle/>
          <a:p>
            <a:r>
              <a:rPr lang="en-US">
                <a:solidFill>
                  <a:srgbClr val="EE9524"/>
                </a:solidFill>
                <a:latin typeface="Montserrat Black" panose="00000A00000000000000" pitchFamily="2" charset="0"/>
              </a:rPr>
              <a:t>Input</a:t>
            </a:r>
          </a:p>
        </p:txBody>
      </p:sp>
      <p:cxnSp>
        <p:nvCxnSpPr>
          <p:cNvPr id="21" name="Straight Arrow Connector 20">
            <a:extLst>
              <a:ext uri="{FF2B5EF4-FFF2-40B4-BE49-F238E27FC236}">
                <a16:creationId xmlns:a16="http://schemas.microsoft.com/office/drawing/2014/main" id="{FC7EE70D-0ADD-47F0-BB36-EDD24BCA6FB2}"/>
              </a:ext>
            </a:extLst>
          </p:cNvPr>
          <p:cNvCxnSpPr>
            <a:stCxn id="6" idx="3"/>
            <a:endCxn id="7" idx="1"/>
          </p:cNvCxnSpPr>
          <p:nvPr/>
        </p:nvCxnSpPr>
        <p:spPr>
          <a:xfrm>
            <a:off x="2709948" y="2021552"/>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D9FBB80D-1451-4D0C-9E98-98185B4C0ABE}"/>
              </a:ext>
            </a:extLst>
          </p:cNvPr>
          <p:cNvSpPr/>
          <p:nvPr/>
        </p:nvSpPr>
        <p:spPr>
          <a:xfrm>
            <a:off x="457200" y="3121948"/>
            <a:ext cx="8229600" cy="728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lumMod val="20000"/>
                    <a:lumOff val="80000"/>
                  </a:schemeClr>
                </a:solidFill>
                <a:latin typeface="Montserrat Medium" panose="00000600000000000000" pitchFamily="2" charset="0"/>
              </a:rPr>
              <a:t>Lớp </a:t>
            </a:r>
            <a:r>
              <a:rPr lang="vi-VN" sz="2000">
                <a:solidFill>
                  <a:schemeClr val="bg1">
                    <a:lumMod val="20000"/>
                    <a:lumOff val="80000"/>
                  </a:schemeClr>
                </a:solidFill>
                <a:latin typeface="Montserrat Medium" panose="00000600000000000000" pitchFamily="2" charset="0"/>
              </a:rPr>
              <a:t>Conv2 có số</a:t>
            </a:r>
            <a:r>
              <a:rPr lang="en-US" sz="2000">
                <a:solidFill>
                  <a:schemeClr val="bg1">
                    <a:lumMod val="20000"/>
                    <a:lumOff val="80000"/>
                  </a:schemeClr>
                </a:solidFill>
                <a:latin typeface="Montserrat Medium" panose="00000600000000000000" pitchFamily="2" charset="0"/>
              </a:rPr>
              <a:t> tham </a:t>
            </a:r>
            <a:r>
              <a:rPr lang="vi-VN" sz="2000">
                <a:solidFill>
                  <a:schemeClr val="bg1">
                    <a:lumMod val="20000"/>
                    <a:lumOff val="80000"/>
                  </a:schemeClr>
                </a:solidFill>
                <a:latin typeface="Montserrat Medium" panose="00000600000000000000" pitchFamily="2" charset="0"/>
              </a:rPr>
              <a:t>số là 64*(32*3*3+1)=18496</a:t>
            </a:r>
          </a:p>
        </p:txBody>
      </p:sp>
    </p:spTree>
    <p:extLst>
      <p:ext uri="{BB962C8B-B14F-4D97-AF65-F5344CB8AC3E}">
        <p14:creationId xmlns:p14="http://schemas.microsoft.com/office/powerpoint/2010/main" val="31770863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Mô hình huấn luyện</a:t>
            </a:r>
          </a:p>
        </p:txBody>
      </p:sp>
      <p:sp>
        <p:nvSpPr>
          <p:cNvPr id="6" name="Rectangle 5">
            <a:extLst>
              <a:ext uri="{FF2B5EF4-FFF2-40B4-BE49-F238E27FC236}">
                <a16:creationId xmlns:a16="http://schemas.microsoft.com/office/drawing/2014/main" id="{A2936D49-25E7-48D3-A5C9-C133D51359A4}"/>
              </a:ext>
            </a:extLst>
          </p:cNvPr>
          <p:cNvSpPr/>
          <p:nvPr/>
        </p:nvSpPr>
        <p:spPr>
          <a:xfrm>
            <a:off x="146303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32</a:t>
            </a:r>
          </a:p>
        </p:txBody>
      </p:sp>
      <p:sp>
        <p:nvSpPr>
          <p:cNvPr id="7" name="Rectangle 6">
            <a:extLst>
              <a:ext uri="{FF2B5EF4-FFF2-40B4-BE49-F238E27FC236}">
                <a16:creationId xmlns:a16="http://schemas.microsoft.com/office/drawing/2014/main" id="{1A3B79BD-93E5-4C9A-B2CC-4E35402FC0ED}"/>
              </a:ext>
            </a:extLst>
          </p:cNvPr>
          <p:cNvSpPr/>
          <p:nvPr/>
        </p:nvSpPr>
        <p:spPr>
          <a:xfrm>
            <a:off x="338604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64</a:t>
            </a:r>
          </a:p>
        </p:txBody>
      </p:sp>
      <p:sp>
        <p:nvSpPr>
          <p:cNvPr id="8" name="Rectangle 7">
            <a:extLst>
              <a:ext uri="{FF2B5EF4-FFF2-40B4-BE49-F238E27FC236}">
                <a16:creationId xmlns:a16="http://schemas.microsoft.com/office/drawing/2014/main" id="{508F21D9-4183-4AD4-89FC-621E157ECF0B}"/>
              </a:ext>
            </a:extLst>
          </p:cNvPr>
          <p:cNvSpPr/>
          <p:nvPr/>
        </p:nvSpPr>
        <p:spPr>
          <a:xfrm>
            <a:off x="530905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cxnSp>
        <p:nvCxnSpPr>
          <p:cNvPr id="18" name="Straight Arrow Connector 17">
            <a:extLst>
              <a:ext uri="{FF2B5EF4-FFF2-40B4-BE49-F238E27FC236}">
                <a16:creationId xmlns:a16="http://schemas.microsoft.com/office/drawing/2014/main" id="{1716D9EC-DAF4-4D0A-A7EC-53AFC803C4D5}"/>
              </a:ext>
            </a:extLst>
          </p:cNvPr>
          <p:cNvCxnSpPr>
            <a:endCxn id="6" idx="1"/>
          </p:cNvCxnSpPr>
          <p:nvPr/>
        </p:nvCxnSpPr>
        <p:spPr>
          <a:xfrm>
            <a:off x="174567" y="2021549"/>
            <a:ext cx="1288472" cy="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2783B22E-3209-4A04-93C5-A6172015EE9A}"/>
              </a:ext>
            </a:extLst>
          </p:cNvPr>
          <p:cNvSpPr txBox="1"/>
          <p:nvPr/>
        </p:nvSpPr>
        <p:spPr>
          <a:xfrm>
            <a:off x="433315" y="1685561"/>
            <a:ext cx="707245" cy="307777"/>
          </a:xfrm>
          <a:prstGeom prst="rect">
            <a:avLst/>
          </a:prstGeom>
          <a:noFill/>
        </p:spPr>
        <p:txBody>
          <a:bodyPr wrap="none" rtlCol="0">
            <a:spAutoFit/>
          </a:bodyPr>
          <a:lstStyle/>
          <a:p>
            <a:r>
              <a:rPr lang="en-US">
                <a:solidFill>
                  <a:srgbClr val="EE9524"/>
                </a:solidFill>
                <a:latin typeface="Montserrat Black" panose="00000A00000000000000" pitchFamily="2" charset="0"/>
              </a:rPr>
              <a:t>Input</a:t>
            </a:r>
          </a:p>
        </p:txBody>
      </p:sp>
      <p:cxnSp>
        <p:nvCxnSpPr>
          <p:cNvPr id="21" name="Straight Arrow Connector 20">
            <a:extLst>
              <a:ext uri="{FF2B5EF4-FFF2-40B4-BE49-F238E27FC236}">
                <a16:creationId xmlns:a16="http://schemas.microsoft.com/office/drawing/2014/main" id="{FC7EE70D-0ADD-47F0-BB36-EDD24BCA6FB2}"/>
              </a:ext>
            </a:extLst>
          </p:cNvPr>
          <p:cNvCxnSpPr>
            <a:stCxn id="6" idx="3"/>
            <a:endCxn id="7" idx="1"/>
          </p:cNvCxnSpPr>
          <p:nvPr/>
        </p:nvCxnSpPr>
        <p:spPr>
          <a:xfrm>
            <a:off x="2709948" y="2021552"/>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2A540A1C-78AA-4B11-866C-15746A9A78F6}"/>
              </a:ext>
            </a:extLst>
          </p:cNvPr>
          <p:cNvCxnSpPr/>
          <p:nvPr/>
        </p:nvCxnSpPr>
        <p:spPr>
          <a:xfrm>
            <a:off x="463295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09810BDE-B1D0-4BBC-B692-E732471EB0A4}"/>
              </a:ext>
            </a:extLst>
          </p:cNvPr>
          <p:cNvSpPr/>
          <p:nvPr/>
        </p:nvSpPr>
        <p:spPr>
          <a:xfrm>
            <a:off x="457200" y="3431095"/>
            <a:ext cx="8229600" cy="728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lumMod val="20000"/>
                  <a:lumOff val="80000"/>
                </a:schemeClr>
              </a:solidFill>
              <a:latin typeface="Montserrat Medium" panose="00000600000000000000" pitchFamily="2" charset="0"/>
            </a:endParaRPr>
          </a:p>
          <a:p>
            <a:pPr algn="ctr"/>
            <a:r>
              <a:rPr lang="vi-VN" sz="2000">
                <a:solidFill>
                  <a:schemeClr val="bg1">
                    <a:lumMod val="20000"/>
                    <a:lumOff val="80000"/>
                  </a:schemeClr>
                </a:solidFill>
                <a:latin typeface="Montserrat Medium" panose="00000600000000000000" pitchFamily="2" charset="0"/>
              </a:rPr>
              <a:t>Lớp Conv3 có số </a:t>
            </a:r>
            <a:r>
              <a:rPr lang="en-US" sz="2000">
                <a:solidFill>
                  <a:schemeClr val="bg1">
                    <a:lumMod val="20000"/>
                    <a:lumOff val="80000"/>
                  </a:schemeClr>
                </a:solidFill>
                <a:latin typeface="Montserrat Medium" panose="00000600000000000000" pitchFamily="2" charset="0"/>
              </a:rPr>
              <a:t>tham</a:t>
            </a:r>
            <a:r>
              <a:rPr lang="vi-VN" sz="2000">
                <a:solidFill>
                  <a:schemeClr val="bg1">
                    <a:lumMod val="20000"/>
                    <a:lumOff val="80000"/>
                  </a:schemeClr>
                </a:solidFill>
                <a:latin typeface="Montserrat Medium" panose="00000600000000000000" pitchFamily="2" charset="0"/>
              </a:rPr>
              <a:t> số là 64*(64*1*1+1)=4160</a:t>
            </a:r>
            <a:endParaRPr lang="en-US" sz="2000">
              <a:solidFill>
                <a:schemeClr val="bg1">
                  <a:lumMod val="20000"/>
                  <a:lumOff val="80000"/>
                </a:schemeClr>
              </a:solidFill>
              <a:latin typeface="Montserrat Medium" panose="00000600000000000000" pitchFamily="2" charset="0"/>
            </a:endParaRPr>
          </a:p>
          <a:p>
            <a:pPr algn="ctr"/>
            <a:endParaRPr lang="vi-VN" sz="2000">
              <a:solidFill>
                <a:schemeClr val="bg1">
                  <a:lumMod val="20000"/>
                  <a:lumOff val="80000"/>
                </a:schemeClr>
              </a:solidFill>
              <a:latin typeface="Montserrat Medium" panose="00000600000000000000" pitchFamily="2" charset="0"/>
            </a:endParaRPr>
          </a:p>
        </p:txBody>
      </p:sp>
    </p:spTree>
    <p:extLst>
      <p:ext uri="{BB962C8B-B14F-4D97-AF65-F5344CB8AC3E}">
        <p14:creationId xmlns:p14="http://schemas.microsoft.com/office/powerpoint/2010/main" val="1134640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Mô hình huấn luyện</a:t>
            </a:r>
          </a:p>
        </p:txBody>
      </p:sp>
      <p:sp>
        <p:nvSpPr>
          <p:cNvPr id="6" name="Rectangle 5">
            <a:extLst>
              <a:ext uri="{FF2B5EF4-FFF2-40B4-BE49-F238E27FC236}">
                <a16:creationId xmlns:a16="http://schemas.microsoft.com/office/drawing/2014/main" id="{A2936D49-25E7-48D3-A5C9-C133D51359A4}"/>
              </a:ext>
            </a:extLst>
          </p:cNvPr>
          <p:cNvSpPr/>
          <p:nvPr/>
        </p:nvSpPr>
        <p:spPr>
          <a:xfrm>
            <a:off x="146303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32</a:t>
            </a:r>
          </a:p>
        </p:txBody>
      </p:sp>
      <p:sp>
        <p:nvSpPr>
          <p:cNvPr id="7" name="Rectangle 6">
            <a:extLst>
              <a:ext uri="{FF2B5EF4-FFF2-40B4-BE49-F238E27FC236}">
                <a16:creationId xmlns:a16="http://schemas.microsoft.com/office/drawing/2014/main" id="{1A3B79BD-93E5-4C9A-B2CC-4E35402FC0ED}"/>
              </a:ext>
            </a:extLst>
          </p:cNvPr>
          <p:cNvSpPr/>
          <p:nvPr/>
        </p:nvSpPr>
        <p:spPr>
          <a:xfrm>
            <a:off x="338604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64</a:t>
            </a:r>
          </a:p>
        </p:txBody>
      </p:sp>
      <p:sp>
        <p:nvSpPr>
          <p:cNvPr id="8" name="Rectangle 7">
            <a:extLst>
              <a:ext uri="{FF2B5EF4-FFF2-40B4-BE49-F238E27FC236}">
                <a16:creationId xmlns:a16="http://schemas.microsoft.com/office/drawing/2014/main" id="{508F21D9-4183-4AD4-89FC-621E157ECF0B}"/>
              </a:ext>
            </a:extLst>
          </p:cNvPr>
          <p:cNvSpPr/>
          <p:nvPr/>
        </p:nvSpPr>
        <p:spPr>
          <a:xfrm>
            <a:off x="530905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9" name="Rectangle 8">
            <a:extLst>
              <a:ext uri="{FF2B5EF4-FFF2-40B4-BE49-F238E27FC236}">
                <a16:creationId xmlns:a16="http://schemas.microsoft.com/office/drawing/2014/main" id="{101C196C-E6D7-46B0-A2BA-D71C6112A654}"/>
              </a:ext>
            </a:extLst>
          </p:cNvPr>
          <p:cNvSpPr/>
          <p:nvPr/>
        </p:nvSpPr>
        <p:spPr>
          <a:xfrm>
            <a:off x="723206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128</a:t>
            </a:r>
          </a:p>
        </p:txBody>
      </p:sp>
      <p:cxnSp>
        <p:nvCxnSpPr>
          <p:cNvPr id="18" name="Straight Arrow Connector 17">
            <a:extLst>
              <a:ext uri="{FF2B5EF4-FFF2-40B4-BE49-F238E27FC236}">
                <a16:creationId xmlns:a16="http://schemas.microsoft.com/office/drawing/2014/main" id="{1716D9EC-DAF4-4D0A-A7EC-53AFC803C4D5}"/>
              </a:ext>
            </a:extLst>
          </p:cNvPr>
          <p:cNvCxnSpPr>
            <a:endCxn id="6" idx="1"/>
          </p:cNvCxnSpPr>
          <p:nvPr/>
        </p:nvCxnSpPr>
        <p:spPr>
          <a:xfrm>
            <a:off x="174567" y="2021549"/>
            <a:ext cx="1288472" cy="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2783B22E-3209-4A04-93C5-A6172015EE9A}"/>
              </a:ext>
            </a:extLst>
          </p:cNvPr>
          <p:cNvSpPr txBox="1"/>
          <p:nvPr/>
        </p:nvSpPr>
        <p:spPr>
          <a:xfrm>
            <a:off x="433315" y="1685561"/>
            <a:ext cx="707245" cy="307777"/>
          </a:xfrm>
          <a:prstGeom prst="rect">
            <a:avLst/>
          </a:prstGeom>
          <a:noFill/>
        </p:spPr>
        <p:txBody>
          <a:bodyPr wrap="none" rtlCol="0">
            <a:spAutoFit/>
          </a:bodyPr>
          <a:lstStyle/>
          <a:p>
            <a:r>
              <a:rPr lang="en-US">
                <a:solidFill>
                  <a:srgbClr val="EE9524"/>
                </a:solidFill>
                <a:latin typeface="Montserrat Black" panose="00000A00000000000000" pitchFamily="2" charset="0"/>
              </a:rPr>
              <a:t>Input</a:t>
            </a:r>
          </a:p>
        </p:txBody>
      </p:sp>
      <p:cxnSp>
        <p:nvCxnSpPr>
          <p:cNvPr id="21" name="Straight Arrow Connector 20">
            <a:extLst>
              <a:ext uri="{FF2B5EF4-FFF2-40B4-BE49-F238E27FC236}">
                <a16:creationId xmlns:a16="http://schemas.microsoft.com/office/drawing/2014/main" id="{FC7EE70D-0ADD-47F0-BB36-EDD24BCA6FB2}"/>
              </a:ext>
            </a:extLst>
          </p:cNvPr>
          <p:cNvCxnSpPr>
            <a:stCxn id="6" idx="3"/>
            <a:endCxn id="7" idx="1"/>
          </p:cNvCxnSpPr>
          <p:nvPr/>
        </p:nvCxnSpPr>
        <p:spPr>
          <a:xfrm>
            <a:off x="2709948" y="2021552"/>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2A540A1C-78AA-4B11-866C-15746A9A78F6}"/>
              </a:ext>
            </a:extLst>
          </p:cNvPr>
          <p:cNvCxnSpPr/>
          <p:nvPr/>
        </p:nvCxnSpPr>
        <p:spPr>
          <a:xfrm>
            <a:off x="463295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09DBA2DE-1F37-4AAE-A960-2F0AB9F4493A}"/>
              </a:ext>
            </a:extLst>
          </p:cNvPr>
          <p:cNvCxnSpPr/>
          <p:nvPr/>
        </p:nvCxnSpPr>
        <p:spPr>
          <a:xfrm>
            <a:off x="655596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99AA955A-93D3-4CCD-B5B6-2C29DC5F98CD}"/>
              </a:ext>
            </a:extLst>
          </p:cNvPr>
          <p:cNvSpPr/>
          <p:nvPr/>
        </p:nvSpPr>
        <p:spPr>
          <a:xfrm>
            <a:off x="433315" y="3316441"/>
            <a:ext cx="8229600" cy="728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solidFill>
                <a:schemeClr val="bg1">
                  <a:lumMod val="20000"/>
                  <a:lumOff val="80000"/>
                </a:schemeClr>
              </a:solidFill>
              <a:latin typeface="Montserrat Medium" panose="00000600000000000000" pitchFamily="2" charset="0"/>
            </a:endParaRPr>
          </a:p>
          <a:p>
            <a:pPr algn="ctr"/>
            <a:r>
              <a:rPr lang="vi-VN" sz="2000">
                <a:solidFill>
                  <a:schemeClr val="bg1">
                    <a:lumMod val="20000"/>
                    <a:lumOff val="80000"/>
                  </a:schemeClr>
                </a:solidFill>
                <a:latin typeface="Montserrat Medium" panose="00000600000000000000" pitchFamily="2" charset="0"/>
              </a:rPr>
              <a:t>Lớp Conv4 có số </a:t>
            </a:r>
            <a:r>
              <a:rPr lang="en-US" sz="2000">
                <a:solidFill>
                  <a:schemeClr val="bg1">
                    <a:lumMod val="20000"/>
                    <a:lumOff val="80000"/>
                  </a:schemeClr>
                </a:solidFill>
                <a:latin typeface="Montserrat Medium" panose="00000600000000000000" pitchFamily="2" charset="0"/>
              </a:rPr>
              <a:t>tham </a:t>
            </a:r>
            <a:r>
              <a:rPr lang="vi-VN" sz="2000">
                <a:solidFill>
                  <a:schemeClr val="bg1">
                    <a:lumMod val="20000"/>
                    <a:lumOff val="80000"/>
                  </a:schemeClr>
                </a:solidFill>
                <a:latin typeface="Montserrat Medium" panose="00000600000000000000" pitchFamily="2" charset="0"/>
              </a:rPr>
              <a:t>số là 128*(64*3*3+1)=73856</a:t>
            </a:r>
          </a:p>
          <a:p>
            <a:pPr algn="ctr"/>
            <a:endParaRPr lang="en-US" sz="1800">
              <a:latin typeface="Montserrat Medium" panose="00000600000000000000" pitchFamily="2" charset="0"/>
            </a:endParaRPr>
          </a:p>
        </p:txBody>
      </p:sp>
    </p:spTree>
    <p:extLst>
      <p:ext uri="{BB962C8B-B14F-4D97-AF65-F5344CB8AC3E}">
        <p14:creationId xmlns:p14="http://schemas.microsoft.com/office/powerpoint/2010/main" val="422676399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Mô hình huấn luyện</a:t>
            </a:r>
          </a:p>
        </p:txBody>
      </p:sp>
      <p:sp>
        <p:nvSpPr>
          <p:cNvPr id="6" name="Rectangle 5">
            <a:extLst>
              <a:ext uri="{FF2B5EF4-FFF2-40B4-BE49-F238E27FC236}">
                <a16:creationId xmlns:a16="http://schemas.microsoft.com/office/drawing/2014/main" id="{A2936D49-25E7-48D3-A5C9-C133D51359A4}"/>
              </a:ext>
            </a:extLst>
          </p:cNvPr>
          <p:cNvSpPr/>
          <p:nvPr/>
        </p:nvSpPr>
        <p:spPr>
          <a:xfrm>
            <a:off x="146303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32</a:t>
            </a:r>
          </a:p>
        </p:txBody>
      </p:sp>
      <p:sp>
        <p:nvSpPr>
          <p:cNvPr id="7" name="Rectangle 6">
            <a:extLst>
              <a:ext uri="{FF2B5EF4-FFF2-40B4-BE49-F238E27FC236}">
                <a16:creationId xmlns:a16="http://schemas.microsoft.com/office/drawing/2014/main" id="{1A3B79BD-93E5-4C9A-B2CC-4E35402FC0ED}"/>
              </a:ext>
            </a:extLst>
          </p:cNvPr>
          <p:cNvSpPr/>
          <p:nvPr/>
        </p:nvSpPr>
        <p:spPr>
          <a:xfrm>
            <a:off x="338604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64</a:t>
            </a:r>
          </a:p>
        </p:txBody>
      </p:sp>
      <p:sp>
        <p:nvSpPr>
          <p:cNvPr id="8" name="Rectangle 7">
            <a:extLst>
              <a:ext uri="{FF2B5EF4-FFF2-40B4-BE49-F238E27FC236}">
                <a16:creationId xmlns:a16="http://schemas.microsoft.com/office/drawing/2014/main" id="{508F21D9-4183-4AD4-89FC-621E157ECF0B}"/>
              </a:ext>
            </a:extLst>
          </p:cNvPr>
          <p:cNvSpPr/>
          <p:nvPr/>
        </p:nvSpPr>
        <p:spPr>
          <a:xfrm>
            <a:off x="530905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9" name="Rectangle 8">
            <a:extLst>
              <a:ext uri="{FF2B5EF4-FFF2-40B4-BE49-F238E27FC236}">
                <a16:creationId xmlns:a16="http://schemas.microsoft.com/office/drawing/2014/main" id="{101C196C-E6D7-46B0-A2BA-D71C6112A654}"/>
              </a:ext>
            </a:extLst>
          </p:cNvPr>
          <p:cNvSpPr/>
          <p:nvPr/>
        </p:nvSpPr>
        <p:spPr>
          <a:xfrm>
            <a:off x="723206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128</a:t>
            </a:r>
          </a:p>
        </p:txBody>
      </p:sp>
      <p:sp>
        <p:nvSpPr>
          <p:cNvPr id="10" name="Rectangle 9">
            <a:extLst>
              <a:ext uri="{FF2B5EF4-FFF2-40B4-BE49-F238E27FC236}">
                <a16:creationId xmlns:a16="http://schemas.microsoft.com/office/drawing/2014/main" id="{0B6F9598-A902-4E01-A5E8-21A7BBB72435}"/>
              </a:ext>
            </a:extLst>
          </p:cNvPr>
          <p:cNvSpPr/>
          <p:nvPr/>
        </p:nvSpPr>
        <p:spPr>
          <a:xfrm>
            <a:off x="723206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Max-pool 2x2</a:t>
            </a:r>
          </a:p>
        </p:txBody>
      </p:sp>
      <p:cxnSp>
        <p:nvCxnSpPr>
          <p:cNvPr id="18" name="Straight Arrow Connector 17">
            <a:extLst>
              <a:ext uri="{FF2B5EF4-FFF2-40B4-BE49-F238E27FC236}">
                <a16:creationId xmlns:a16="http://schemas.microsoft.com/office/drawing/2014/main" id="{1716D9EC-DAF4-4D0A-A7EC-53AFC803C4D5}"/>
              </a:ext>
            </a:extLst>
          </p:cNvPr>
          <p:cNvCxnSpPr>
            <a:endCxn id="6" idx="1"/>
          </p:cNvCxnSpPr>
          <p:nvPr/>
        </p:nvCxnSpPr>
        <p:spPr>
          <a:xfrm>
            <a:off x="174567" y="2021549"/>
            <a:ext cx="1288472" cy="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2783B22E-3209-4A04-93C5-A6172015EE9A}"/>
              </a:ext>
            </a:extLst>
          </p:cNvPr>
          <p:cNvSpPr txBox="1"/>
          <p:nvPr/>
        </p:nvSpPr>
        <p:spPr>
          <a:xfrm>
            <a:off x="433315" y="1685561"/>
            <a:ext cx="707245" cy="307777"/>
          </a:xfrm>
          <a:prstGeom prst="rect">
            <a:avLst/>
          </a:prstGeom>
          <a:noFill/>
        </p:spPr>
        <p:txBody>
          <a:bodyPr wrap="none" rtlCol="0">
            <a:spAutoFit/>
          </a:bodyPr>
          <a:lstStyle/>
          <a:p>
            <a:r>
              <a:rPr lang="en-US">
                <a:solidFill>
                  <a:srgbClr val="EE9524"/>
                </a:solidFill>
                <a:latin typeface="Montserrat Black" panose="00000A00000000000000" pitchFamily="2" charset="0"/>
              </a:rPr>
              <a:t>Input</a:t>
            </a:r>
          </a:p>
        </p:txBody>
      </p:sp>
      <p:cxnSp>
        <p:nvCxnSpPr>
          <p:cNvPr id="21" name="Straight Arrow Connector 20">
            <a:extLst>
              <a:ext uri="{FF2B5EF4-FFF2-40B4-BE49-F238E27FC236}">
                <a16:creationId xmlns:a16="http://schemas.microsoft.com/office/drawing/2014/main" id="{FC7EE70D-0ADD-47F0-BB36-EDD24BCA6FB2}"/>
              </a:ext>
            </a:extLst>
          </p:cNvPr>
          <p:cNvCxnSpPr>
            <a:stCxn id="6" idx="3"/>
            <a:endCxn id="7" idx="1"/>
          </p:cNvCxnSpPr>
          <p:nvPr/>
        </p:nvCxnSpPr>
        <p:spPr>
          <a:xfrm>
            <a:off x="2709948" y="2021552"/>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2A540A1C-78AA-4B11-866C-15746A9A78F6}"/>
              </a:ext>
            </a:extLst>
          </p:cNvPr>
          <p:cNvCxnSpPr/>
          <p:nvPr/>
        </p:nvCxnSpPr>
        <p:spPr>
          <a:xfrm>
            <a:off x="463295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09DBA2DE-1F37-4AAE-A960-2F0AB9F4493A}"/>
              </a:ext>
            </a:extLst>
          </p:cNvPr>
          <p:cNvCxnSpPr/>
          <p:nvPr/>
        </p:nvCxnSpPr>
        <p:spPr>
          <a:xfrm>
            <a:off x="655596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E4A58F08-CDA9-49E3-8FF5-A5F4191D9098}"/>
              </a:ext>
            </a:extLst>
          </p:cNvPr>
          <p:cNvCxnSpPr>
            <a:stCxn id="9" idx="2"/>
            <a:endCxn id="10" idx="0"/>
          </p:cNvCxnSpPr>
          <p:nvPr/>
        </p:nvCxnSpPr>
        <p:spPr>
          <a:xfrm>
            <a:off x="7855524" y="2385751"/>
            <a:ext cx="0" cy="52127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2CCD1018-884B-498E-AE9C-0CCC119631D9}"/>
              </a:ext>
            </a:extLst>
          </p:cNvPr>
          <p:cNvSpPr/>
          <p:nvPr/>
        </p:nvSpPr>
        <p:spPr>
          <a:xfrm>
            <a:off x="518158" y="4013337"/>
            <a:ext cx="8229600" cy="728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latin typeface="Montserrat Medium" panose="00000600000000000000" pitchFamily="2" charset="0"/>
              </a:rPr>
              <a:t>Ở đây ta sử dụng Max_pool là 2x2 thì kích thước đầu ra sẽ là input_size/2.</a:t>
            </a:r>
            <a:endParaRPr lang="en-US" sz="1800">
              <a:latin typeface="Montserrat Medium" panose="00000600000000000000" pitchFamily="2" charset="0"/>
            </a:endParaRPr>
          </a:p>
        </p:txBody>
      </p:sp>
    </p:spTree>
    <p:extLst>
      <p:ext uri="{BB962C8B-B14F-4D97-AF65-F5344CB8AC3E}">
        <p14:creationId xmlns:p14="http://schemas.microsoft.com/office/powerpoint/2010/main" val="264796724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Mô hình huấn luyện</a:t>
            </a:r>
          </a:p>
        </p:txBody>
      </p:sp>
      <p:sp>
        <p:nvSpPr>
          <p:cNvPr id="6" name="Rectangle 5">
            <a:extLst>
              <a:ext uri="{FF2B5EF4-FFF2-40B4-BE49-F238E27FC236}">
                <a16:creationId xmlns:a16="http://schemas.microsoft.com/office/drawing/2014/main" id="{A2936D49-25E7-48D3-A5C9-C133D51359A4}"/>
              </a:ext>
            </a:extLst>
          </p:cNvPr>
          <p:cNvSpPr/>
          <p:nvPr/>
        </p:nvSpPr>
        <p:spPr>
          <a:xfrm>
            <a:off x="146303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32</a:t>
            </a:r>
          </a:p>
        </p:txBody>
      </p:sp>
      <p:sp>
        <p:nvSpPr>
          <p:cNvPr id="7" name="Rectangle 6">
            <a:extLst>
              <a:ext uri="{FF2B5EF4-FFF2-40B4-BE49-F238E27FC236}">
                <a16:creationId xmlns:a16="http://schemas.microsoft.com/office/drawing/2014/main" id="{1A3B79BD-93E5-4C9A-B2CC-4E35402FC0ED}"/>
              </a:ext>
            </a:extLst>
          </p:cNvPr>
          <p:cNvSpPr/>
          <p:nvPr/>
        </p:nvSpPr>
        <p:spPr>
          <a:xfrm>
            <a:off x="338604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64</a:t>
            </a:r>
          </a:p>
        </p:txBody>
      </p:sp>
      <p:sp>
        <p:nvSpPr>
          <p:cNvPr id="8" name="Rectangle 7">
            <a:extLst>
              <a:ext uri="{FF2B5EF4-FFF2-40B4-BE49-F238E27FC236}">
                <a16:creationId xmlns:a16="http://schemas.microsoft.com/office/drawing/2014/main" id="{508F21D9-4183-4AD4-89FC-621E157ECF0B}"/>
              </a:ext>
            </a:extLst>
          </p:cNvPr>
          <p:cNvSpPr/>
          <p:nvPr/>
        </p:nvSpPr>
        <p:spPr>
          <a:xfrm>
            <a:off x="530905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9" name="Rectangle 8">
            <a:extLst>
              <a:ext uri="{FF2B5EF4-FFF2-40B4-BE49-F238E27FC236}">
                <a16:creationId xmlns:a16="http://schemas.microsoft.com/office/drawing/2014/main" id="{101C196C-E6D7-46B0-A2BA-D71C6112A654}"/>
              </a:ext>
            </a:extLst>
          </p:cNvPr>
          <p:cNvSpPr/>
          <p:nvPr/>
        </p:nvSpPr>
        <p:spPr>
          <a:xfrm>
            <a:off x="723206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128</a:t>
            </a:r>
          </a:p>
        </p:txBody>
      </p:sp>
      <p:sp>
        <p:nvSpPr>
          <p:cNvPr id="10" name="Rectangle 9">
            <a:extLst>
              <a:ext uri="{FF2B5EF4-FFF2-40B4-BE49-F238E27FC236}">
                <a16:creationId xmlns:a16="http://schemas.microsoft.com/office/drawing/2014/main" id="{0B6F9598-A902-4E01-A5E8-21A7BBB72435}"/>
              </a:ext>
            </a:extLst>
          </p:cNvPr>
          <p:cNvSpPr/>
          <p:nvPr/>
        </p:nvSpPr>
        <p:spPr>
          <a:xfrm>
            <a:off x="723206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Max-pool 2x2</a:t>
            </a:r>
          </a:p>
        </p:txBody>
      </p:sp>
      <p:sp>
        <p:nvSpPr>
          <p:cNvPr id="11" name="Rectangle 10">
            <a:extLst>
              <a:ext uri="{FF2B5EF4-FFF2-40B4-BE49-F238E27FC236}">
                <a16:creationId xmlns:a16="http://schemas.microsoft.com/office/drawing/2014/main" id="{AC17AE81-B02E-49A0-BAC4-0F6011067EF0}"/>
              </a:ext>
            </a:extLst>
          </p:cNvPr>
          <p:cNvSpPr/>
          <p:nvPr/>
        </p:nvSpPr>
        <p:spPr>
          <a:xfrm>
            <a:off x="5309058" y="2910145"/>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cxnSp>
        <p:nvCxnSpPr>
          <p:cNvPr id="18" name="Straight Arrow Connector 17">
            <a:extLst>
              <a:ext uri="{FF2B5EF4-FFF2-40B4-BE49-F238E27FC236}">
                <a16:creationId xmlns:a16="http://schemas.microsoft.com/office/drawing/2014/main" id="{1716D9EC-DAF4-4D0A-A7EC-53AFC803C4D5}"/>
              </a:ext>
            </a:extLst>
          </p:cNvPr>
          <p:cNvCxnSpPr>
            <a:endCxn id="6" idx="1"/>
          </p:cNvCxnSpPr>
          <p:nvPr/>
        </p:nvCxnSpPr>
        <p:spPr>
          <a:xfrm>
            <a:off x="174567" y="2021549"/>
            <a:ext cx="1288472" cy="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2783B22E-3209-4A04-93C5-A6172015EE9A}"/>
              </a:ext>
            </a:extLst>
          </p:cNvPr>
          <p:cNvSpPr txBox="1"/>
          <p:nvPr/>
        </p:nvSpPr>
        <p:spPr>
          <a:xfrm>
            <a:off x="433315" y="1685561"/>
            <a:ext cx="707245" cy="307777"/>
          </a:xfrm>
          <a:prstGeom prst="rect">
            <a:avLst/>
          </a:prstGeom>
          <a:noFill/>
        </p:spPr>
        <p:txBody>
          <a:bodyPr wrap="none" rtlCol="0">
            <a:spAutoFit/>
          </a:bodyPr>
          <a:lstStyle/>
          <a:p>
            <a:r>
              <a:rPr lang="en-US">
                <a:solidFill>
                  <a:srgbClr val="EE9524"/>
                </a:solidFill>
                <a:latin typeface="Montserrat Black" panose="00000A00000000000000" pitchFamily="2" charset="0"/>
              </a:rPr>
              <a:t>Input</a:t>
            </a:r>
          </a:p>
        </p:txBody>
      </p:sp>
      <p:cxnSp>
        <p:nvCxnSpPr>
          <p:cNvPr id="21" name="Straight Arrow Connector 20">
            <a:extLst>
              <a:ext uri="{FF2B5EF4-FFF2-40B4-BE49-F238E27FC236}">
                <a16:creationId xmlns:a16="http://schemas.microsoft.com/office/drawing/2014/main" id="{FC7EE70D-0ADD-47F0-BB36-EDD24BCA6FB2}"/>
              </a:ext>
            </a:extLst>
          </p:cNvPr>
          <p:cNvCxnSpPr>
            <a:stCxn id="6" idx="3"/>
            <a:endCxn id="7" idx="1"/>
          </p:cNvCxnSpPr>
          <p:nvPr/>
        </p:nvCxnSpPr>
        <p:spPr>
          <a:xfrm>
            <a:off x="2709948" y="2021552"/>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2A540A1C-78AA-4B11-866C-15746A9A78F6}"/>
              </a:ext>
            </a:extLst>
          </p:cNvPr>
          <p:cNvCxnSpPr/>
          <p:nvPr/>
        </p:nvCxnSpPr>
        <p:spPr>
          <a:xfrm>
            <a:off x="463295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09DBA2DE-1F37-4AAE-A960-2F0AB9F4493A}"/>
              </a:ext>
            </a:extLst>
          </p:cNvPr>
          <p:cNvCxnSpPr/>
          <p:nvPr/>
        </p:nvCxnSpPr>
        <p:spPr>
          <a:xfrm>
            <a:off x="655596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E4A58F08-CDA9-49E3-8FF5-A5F4191D9098}"/>
              </a:ext>
            </a:extLst>
          </p:cNvPr>
          <p:cNvCxnSpPr>
            <a:stCxn id="9" idx="2"/>
            <a:endCxn id="10" idx="0"/>
          </p:cNvCxnSpPr>
          <p:nvPr/>
        </p:nvCxnSpPr>
        <p:spPr>
          <a:xfrm>
            <a:off x="7855524" y="2385751"/>
            <a:ext cx="0" cy="52127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2515DF37-F7B0-4658-9500-B5E3B4E8D22F}"/>
              </a:ext>
            </a:extLst>
          </p:cNvPr>
          <p:cNvCxnSpPr>
            <a:stCxn id="10" idx="1"/>
            <a:endCxn id="11" idx="3"/>
          </p:cNvCxnSpPr>
          <p:nvPr/>
        </p:nvCxnSpPr>
        <p:spPr>
          <a:xfrm flipH="1">
            <a:off x="6555967" y="3271230"/>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3133956E-AF6D-468F-8C01-BE2299370FB4}"/>
              </a:ext>
            </a:extLst>
          </p:cNvPr>
          <p:cNvSpPr/>
          <p:nvPr/>
        </p:nvSpPr>
        <p:spPr>
          <a:xfrm>
            <a:off x="518158" y="4013337"/>
            <a:ext cx="8229600" cy="728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latin typeface="Montserrat Medium" panose="00000600000000000000" pitchFamily="2" charset="0"/>
              </a:rPr>
              <a:t>Lớp Conv5 có số </a:t>
            </a:r>
            <a:r>
              <a:rPr lang="en-US" sz="1800">
                <a:latin typeface="Montserrat Medium" panose="00000600000000000000" pitchFamily="2" charset="0"/>
              </a:rPr>
              <a:t>tham</a:t>
            </a:r>
            <a:r>
              <a:rPr lang="vi-VN" sz="1800">
                <a:latin typeface="Montserrat Medium" panose="00000600000000000000" pitchFamily="2" charset="0"/>
              </a:rPr>
              <a:t> số là 128*(64*1*1+1)=8320</a:t>
            </a:r>
            <a:endParaRPr lang="en-US" sz="1800">
              <a:latin typeface="Montserrat Medium" panose="00000600000000000000" pitchFamily="2" charset="0"/>
            </a:endParaRPr>
          </a:p>
        </p:txBody>
      </p:sp>
    </p:spTree>
    <p:extLst>
      <p:ext uri="{BB962C8B-B14F-4D97-AF65-F5344CB8AC3E}">
        <p14:creationId xmlns:p14="http://schemas.microsoft.com/office/powerpoint/2010/main" val="8111885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Mô hình huấn luyện</a:t>
            </a:r>
          </a:p>
        </p:txBody>
      </p:sp>
      <p:sp>
        <p:nvSpPr>
          <p:cNvPr id="6" name="Rectangle 5">
            <a:extLst>
              <a:ext uri="{FF2B5EF4-FFF2-40B4-BE49-F238E27FC236}">
                <a16:creationId xmlns:a16="http://schemas.microsoft.com/office/drawing/2014/main" id="{A2936D49-25E7-48D3-A5C9-C133D51359A4}"/>
              </a:ext>
            </a:extLst>
          </p:cNvPr>
          <p:cNvSpPr/>
          <p:nvPr/>
        </p:nvSpPr>
        <p:spPr>
          <a:xfrm>
            <a:off x="146303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32</a:t>
            </a:r>
          </a:p>
        </p:txBody>
      </p:sp>
      <p:sp>
        <p:nvSpPr>
          <p:cNvPr id="7" name="Rectangle 6">
            <a:extLst>
              <a:ext uri="{FF2B5EF4-FFF2-40B4-BE49-F238E27FC236}">
                <a16:creationId xmlns:a16="http://schemas.microsoft.com/office/drawing/2014/main" id="{1A3B79BD-93E5-4C9A-B2CC-4E35402FC0ED}"/>
              </a:ext>
            </a:extLst>
          </p:cNvPr>
          <p:cNvSpPr/>
          <p:nvPr/>
        </p:nvSpPr>
        <p:spPr>
          <a:xfrm>
            <a:off x="338604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64</a:t>
            </a:r>
          </a:p>
        </p:txBody>
      </p:sp>
      <p:sp>
        <p:nvSpPr>
          <p:cNvPr id="8" name="Rectangle 7">
            <a:extLst>
              <a:ext uri="{FF2B5EF4-FFF2-40B4-BE49-F238E27FC236}">
                <a16:creationId xmlns:a16="http://schemas.microsoft.com/office/drawing/2014/main" id="{508F21D9-4183-4AD4-89FC-621E157ECF0B}"/>
              </a:ext>
            </a:extLst>
          </p:cNvPr>
          <p:cNvSpPr/>
          <p:nvPr/>
        </p:nvSpPr>
        <p:spPr>
          <a:xfrm>
            <a:off x="530905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9" name="Rectangle 8">
            <a:extLst>
              <a:ext uri="{FF2B5EF4-FFF2-40B4-BE49-F238E27FC236}">
                <a16:creationId xmlns:a16="http://schemas.microsoft.com/office/drawing/2014/main" id="{101C196C-E6D7-46B0-A2BA-D71C6112A654}"/>
              </a:ext>
            </a:extLst>
          </p:cNvPr>
          <p:cNvSpPr/>
          <p:nvPr/>
        </p:nvSpPr>
        <p:spPr>
          <a:xfrm>
            <a:off x="723206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128</a:t>
            </a:r>
          </a:p>
        </p:txBody>
      </p:sp>
      <p:sp>
        <p:nvSpPr>
          <p:cNvPr id="10" name="Rectangle 9">
            <a:extLst>
              <a:ext uri="{FF2B5EF4-FFF2-40B4-BE49-F238E27FC236}">
                <a16:creationId xmlns:a16="http://schemas.microsoft.com/office/drawing/2014/main" id="{0B6F9598-A902-4E01-A5E8-21A7BBB72435}"/>
              </a:ext>
            </a:extLst>
          </p:cNvPr>
          <p:cNvSpPr/>
          <p:nvPr/>
        </p:nvSpPr>
        <p:spPr>
          <a:xfrm>
            <a:off x="723206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Max-pool 2x2</a:t>
            </a:r>
          </a:p>
        </p:txBody>
      </p:sp>
      <p:sp>
        <p:nvSpPr>
          <p:cNvPr id="11" name="Rectangle 10">
            <a:extLst>
              <a:ext uri="{FF2B5EF4-FFF2-40B4-BE49-F238E27FC236}">
                <a16:creationId xmlns:a16="http://schemas.microsoft.com/office/drawing/2014/main" id="{AC17AE81-B02E-49A0-BAC4-0F6011067EF0}"/>
              </a:ext>
            </a:extLst>
          </p:cNvPr>
          <p:cNvSpPr/>
          <p:nvPr/>
        </p:nvSpPr>
        <p:spPr>
          <a:xfrm>
            <a:off x="5309058" y="2910145"/>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12" name="Rectangle 11">
            <a:extLst>
              <a:ext uri="{FF2B5EF4-FFF2-40B4-BE49-F238E27FC236}">
                <a16:creationId xmlns:a16="http://schemas.microsoft.com/office/drawing/2014/main" id="{F4CAE164-1A34-42C4-B3E2-076AB6EF9FD4}"/>
              </a:ext>
            </a:extLst>
          </p:cNvPr>
          <p:cNvSpPr/>
          <p:nvPr/>
        </p:nvSpPr>
        <p:spPr>
          <a:xfrm>
            <a:off x="338604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Flatten</a:t>
            </a:r>
          </a:p>
        </p:txBody>
      </p:sp>
      <p:cxnSp>
        <p:nvCxnSpPr>
          <p:cNvPr id="18" name="Straight Arrow Connector 17">
            <a:extLst>
              <a:ext uri="{FF2B5EF4-FFF2-40B4-BE49-F238E27FC236}">
                <a16:creationId xmlns:a16="http://schemas.microsoft.com/office/drawing/2014/main" id="{1716D9EC-DAF4-4D0A-A7EC-53AFC803C4D5}"/>
              </a:ext>
            </a:extLst>
          </p:cNvPr>
          <p:cNvCxnSpPr>
            <a:endCxn id="6" idx="1"/>
          </p:cNvCxnSpPr>
          <p:nvPr/>
        </p:nvCxnSpPr>
        <p:spPr>
          <a:xfrm>
            <a:off x="174567" y="2021549"/>
            <a:ext cx="1288472" cy="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2783B22E-3209-4A04-93C5-A6172015EE9A}"/>
              </a:ext>
            </a:extLst>
          </p:cNvPr>
          <p:cNvSpPr txBox="1"/>
          <p:nvPr/>
        </p:nvSpPr>
        <p:spPr>
          <a:xfrm>
            <a:off x="433315" y="1685561"/>
            <a:ext cx="707245" cy="307777"/>
          </a:xfrm>
          <a:prstGeom prst="rect">
            <a:avLst/>
          </a:prstGeom>
          <a:noFill/>
        </p:spPr>
        <p:txBody>
          <a:bodyPr wrap="none" rtlCol="0">
            <a:spAutoFit/>
          </a:bodyPr>
          <a:lstStyle/>
          <a:p>
            <a:r>
              <a:rPr lang="en-US">
                <a:solidFill>
                  <a:srgbClr val="EE9524"/>
                </a:solidFill>
                <a:latin typeface="Montserrat Black" panose="00000A00000000000000" pitchFamily="2" charset="0"/>
              </a:rPr>
              <a:t>Input</a:t>
            </a:r>
          </a:p>
        </p:txBody>
      </p:sp>
      <p:cxnSp>
        <p:nvCxnSpPr>
          <p:cNvPr id="21" name="Straight Arrow Connector 20">
            <a:extLst>
              <a:ext uri="{FF2B5EF4-FFF2-40B4-BE49-F238E27FC236}">
                <a16:creationId xmlns:a16="http://schemas.microsoft.com/office/drawing/2014/main" id="{FC7EE70D-0ADD-47F0-BB36-EDD24BCA6FB2}"/>
              </a:ext>
            </a:extLst>
          </p:cNvPr>
          <p:cNvCxnSpPr>
            <a:stCxn id="6" idx="3"/>
            <a:endCxn id="7" idx="1"/>
          </p:cNvCxnSpPr>
          <p:nvPr/>
        </p:nvCxnSpPr>
        <p:spPr>
          <a:xfrm>
            <a:off x="2709948" y="2021552"/>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2A540A1C-78AA-4B11-866C-15746A9A78F6}"/>
              </a:ext>
            </a:extLst>
          </p:cNvPr>
          <p:cNvCxnSpPr/>
          <p:nvPr/>
        </p:nvCxnSpPr>
        <p:spPr>
          <a:xfrm>
            <a:off x="463295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09DBA2DE-1F37-4AAE-A960-2F0AB9F4493A}"/>
              </a:ext>
            </a:extLst>
          </p:cNvPr>
          <p:cNvCxnSpPr/>
          <p:nvPr/>
        </p:nvCxnSpPr>
        <p:spPr>
          <a:xfrm>
            <a:off x="655596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E4A58F08-CDA9-49E3-8FF5-A5F4191D9098}"/>
              </a:ext>
            </a:extLst>
          </p:cNvPr>
          <p:cNvCxnSpPr>
            <a:stCxn id="9" idx="2"/>
            <a:endCxn id="10" idx="0"/>
          </p:cNvCxnSpPr>
          <p:nvPr/>
        </p:nvCxnSpPr>
        <p:spPr>
          <a:xfrm>
            <a:off x="7855524" y="2385751"/>
            <a:ext cx="0" cy="52127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2515DF37-F7B0-4658-9500-B5E3B4E8D22F}"/>
              </a:ext>
            </a:extLst>
          </p:cNvPr>
          <p:cNvCxnSpPr>
            <a:stCxn id="10" idx="1"/>
            <a:endCxn id="11" idx="3"/>
          </p:cNvCxnSpPr>
          <p:nvPr/>
        </p:nvCxnSpPr>
        <p:spPr>
          <a:xfrm flipH="1">
            <a:off x="6555967" y="3271230"/>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FE4C3A0B-85E8-4A46-93B8-240DE540E435}"/>
              </a:ext>
            </a:extLst>
          </p:cNvPr>
          <p:cNvCxnSpPr/>
          <p:nvPr/>
        </p:nvCxnSpPr>
        <p:spPr>
          <a:xfrm flipH="1">
            <a:off x="4632956" y="3278329"/>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8BE268E2-6602-4CF2-BE11-EC80234673B2}"/>
              </a:ext>
            </a:extLst>
          </p:cNvPr>
          <p:cNvSpPr/>
          <p:nvPr/>
        </p:nvSpPr>
        <p:spPr>
          <a:xfrm>
            <a:off x="518158" y="4013337"/>
            <a:ext cx="8229600" cy="728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Montserrat Medium" panose="00000600000000000000" pitchFamily="2" charset="0"/>
              </a:rPr>
              <a:t>O</a:t>
            </a:r>
            <a:r>
              <a:rPr lang="vi-VN" sz="1800">
                <a:latin typeface="Montserrat Medium" panose="00000600000000000000" pitchFamily="2" charset="0"/>
              </a:rPr>
              <a:t>utput shape của lớp này là 13x13x64=10816</a:t>
            </a:r>
            <a:endParaRPr lang="en-US" sz="1800">
              <a:latin typeface="Montserrat Medium" panose="00000600000000000000" pitchFamily="2" charset="0"/>
            </a:endParaRPr>
          </a:p>
        </p:txBody>
      </p:sp>
    </p:spTree>
    <p:extLst>
      <p:ext uri="{BB962C8B-B14F-4D97-AF65-F5344CB8AC3E}">
        <p14:creationId xmlns:p14="http://schemas.microsoft.com/office/powerpoint/2010/main" val="24960478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Mô hình huấn luyện</a:t>
            </a:r>
          </a:p>
        </p:txBody>
      </p:sp>
      <p:sp>
        <p:nvSpPr>
          <p:cNvPr id="6" name="Rectangle 5">
            <a:extLst>
              <a:ext uri="{FF2B5EF4-FFF2-40B4-BE49-F238E27FC236}">
                <a16:creationId xmlns:a16="http://schemas.microsoft.com/office/drawing/2014/main" id="{A2936D49-25E7-48D3-A5C9-C133D51359A4}"/>
              </a:ext>
            </a:extLst>
          </p:cNvPr>
          <p:cNvSpPr/>
          <p:nvPr/>
        </p:nvSpPr>
        <p:spPr>
          <a:xfrm>
            <a:off x="146303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32</a:t>
            </a:r>
          </a:p>
        </p:txBody>
      </p:sp>
      <p:sp>
        <p:nvSpPr>
          <p:cNvPr id="7" name="Rectangle 6">
            <a:extLst>
              <a:ext uri="{FF2B5EF4-FFF2-40B4-BE49-F238E27FC236}">
                <a16:creationId xmlns:a16="http://schemas.microsoft.com/office/drawing/2014/main" id="{1A3B79BD-93E5-4C9A-B2CC-4E35402FC0ED}"/>
              </a:ext>
            </a:extLst>
          </p:cNvPr>
          <p:cNvSpPr/>
          <p:nvPr/>
        </p:nvSpPr>
        <p:spPr>
          <a:xfrm>
            <a:off x="338604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64</a:t>
            </a:r>
          </a:p>
        </p:txBody>
      </p:sp>
      <p:sp>
        <p:nvSpPr>
          <p:cNvPr id="8" name="Rectangle 7">
            <a:extLst>
              <a:ext uri="{FF2B5EF4-FFF2-40B4-BE49-F238E27FC236}">
                <a16:creationId xmlns:a16="http://schemas.microsoft.com/office/drawing/2014/main" id="{508F21D9-4183-4AD4-89FC-621E157ECF0B}"/>
              </a:ext>
            </a:extLst>
          </p:cNvPr>
          <p:cNvSpPr/>
          <p:nvPr/>
        </p:nvSpPr>
        <p:spPr>
          <a:xfrm>
            <a:off x="530905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9" name="Rectangle 8">
            <a:extLst>
              <a:ext uri="{FF2B5EF4-FFF2-40B4-BE49-F238E27FC236}">
                <a16:creationId xmlns:a16="http://schemas.microsoft.com/office/drawing/2014/main" id="{101C196C-E6D7-46B0-A2BA-D71C6112A654}"/>
              </a:ext>
            </a:extLst>
          </p:cNvPr>
          <p:cNvSpPr/>
          <p:nvPr/>
        </p:nvSpPr>
        <p:spPr>
          <a:xfrm>
            <a:off x="723206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128</a:t>
            </a:r>
          </a:p>
        </p:txBody>
      </p:sp>
      <p:sp>
        <p:nvSpPr>
          <p:cNvPr id="10" name="Rectangle 9">
            <a:extLst>
              <a:ext uri="{FF2B5EF4-FFF2-40B4-BE49-F238E27FC236}">
                <a16:creationId xmlns:a16="http://schemas.microsoft.com/office/drawing/2014/main" id="{0B6F9598-A902-4E01-A5E8-21A7BBB72435}"/>
              </a:ext>
            </a:extLst>
          </p:cNvPr>
          <p:cNvSpPr/>
          <p:nvPr/>
        </p:nvSpPr>
        <p:spPr>
          <a:xfrm>
            <a:off x="723206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Max-pool 2x2</a:t>
            </a:r>
          </a:p>
        </p:txBody>
      </p:sp>
      <p:sp>
        <p:nvSpPr>
          <p:cNvPr id="11" name="Rectangle 10">
            <a:extLst>
              <a:ext uri="{FF2B5EF4-FFF2-40B4-BE49-F238E27FC236}">
                <a16:creationId xmlns:a16="http://schemas.microsoft.com/office/drawing/2014/main" id="{AC17AE81-B02E-49A0-BAC4-0F6011067EF0}"/>
              </a:ext>
            </a:extLst>
          </p:cNvPr>
          <p:cNvSpPr/>
          <p:nvPr/>
        </p:nvSpPr>
        <p:spPr>
          <a:xfrm>
            <a:off x="5309058" y="2910145"/>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12" name="Rectangle 11">
            <a:extLst>
              <a:ext uri="{FF2B5EF4-FFF2-40B4-BE49-F238E27FC236}">
                <a16:creationId xmlns:a16="http://schemas.microsoft.com/office/drawing/2014/main" id="{F4CAE164-1A34-42C4-B3E2-076AB6EF9FD4}"/>
              </a:ext>
            </a:extLst>
          </p:cNvPr>
          <p:cNvSpPr/>
          <p:nvPr/>
        </p:nvSpPr>
        <p:spPr>
          <a:xfrm>
            <a:off x="338604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Flatten</a:t>
            </a:r>
          </a:p>
        </p:txBody>
      </p:sp>
      <p:cxnSp>
        <p:nvCxnSpPr>
          <p:cNvPr id="18" name="Straight Arrow Connector 17">
            <a:extLst>
              <a:ext uri="{FF2B5EF4-FFF2-40B4-BE49-F238E27FC236}">
                <a16:creationId xmlns:a16="http://schemas.microsoft.com/office/drawing/2014/main" id="{1716D9EC-DAF4-4D0A-A7EC-53AFC803C4D5}"/>
              </a:ext>
            </a:extLst>
          </p:cNvPr>
          <p:cNvCxnSpPr>
            <a:endCxn id="6" idx="1"/>
          </p:cNvCxnSpPr>
          <p:nvPr/>
        </p:nvCxnSpPr>
        <p:spPr>
          <a:xfrm>
            <a:off x="174567" y="2021549"/>
            <a:ext cx="1288472" cy="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2783B22E-3209-4A04-93C5-A6172015EE9A}"/>
              </a:ext>
            </a:extLst>
          </p:cNvPr>
          <p:cNvSpPr txBox="1"/>
          <p:nvPr/>
        </p:nvSpPr>
        <p:spPr>
          <a:xfrm>
            <a:off x="433315" y="1685561"/>
            <a:ext cx="707245" cy="307777"/>
          </a:xfrm>
          <a:prstGeom prst="rect">
            <a:avLst/>
          </a:prstGeom>
          <a:noFill/>
        </p:spPr>
        <p:txBody>
          <a:bodyPr wrap="none" rtlCol="0">
            <a:spAutoFit/>
          </a:bodyPr>
          <a:lstStyle/>
          <a:p>
            <a:r>
              <a:rPr lang="en-US">
                <a:solidFill>
                  <a:srgbClr val="EE9524"/>
                </a:solidFill>
                <a:latin typeface="Montserrat Black" panose="00000A00000000000000" pitchFamily="2" charset="0"/>
              </a:rPr>
              <a:t>Input</a:t>
            </a:r>
          </a:p>
        </p:txBody>
      </p:sp>
      <p:cxnSp>
        <p:nvCxnSpPr>
          <p:cNvPr id="21" name="Straight Arrow Connector 20">
            <a:extLst>
              <a:ext uri="{FF2B5EF4-FFF2-40B4-BE49-F238E27FC236}">
                <a16:creationId xmlns:a16="http://schemas.microsoft.com/office/drawing/2014/main" id="{FC7EE70D-0ADD-47F0-BB36-EDD24BCA6FB2}"/>
              </a:ext>
            </a:extLst>
          </p:cNvPr>
          <p:cNvCxnSpPr>
            <a:stCxn id="6" idx="3"/>
            <a:endCxn id="7" idx="1"/>
          </p:cNvCxnSpPr>
          <p:nvPr/>
        </p:nvCxnSpPr>
        <p:spPr>
          <a:xfrm>
            <a:off x="2709948" y="2021552"/>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2A540A1C-78AA-4B11-866C-15746A9A78F6}"/>
              </a:ext>
            </a:extLst>
          </p:cNvPr>
          <p:cNvCxnSpPr/>
          <p:nvPr/>
        </p:nvCxnSpPr>
        <p:spPr>
          <a:xfrm>
            <a:off x="463295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09DBA2DE-1F37-4AAE-A960-2F0AB9F4493A}"/>
              </a:ext>
            </a:extLst>
          </p:cNvPr>
          <p:cNvCxnSpPr/>
          <p:nvPr/>
        </p:nvCxnSpPr>
        <p:spPr>
          <a:xfrm>
            <a:off x="655596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E4A58F08-CDA9-49E3-8FF5-A5F4191D9098}"/>
              </a:ext>
            </a:extLst>
          </p:cNvPr>
          <p:cNvCxnSpPr>
            <a:stCxn id="9" idx="2"/>
            <a:endCxn id="10" idx="0"/>
          </p:cNvCxnSpPr>
          <p:nvPr/>
        </p:nvCxnSpPr>
        <p:spPr>
          <a:xfrm>
            <a:off x="7855524" y="2385751"/>
            <a:ext cx="0" cy="52127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2515DF37-F7B0-4658-9500-B5E3B4E8D22F}"/>
              </a:ext>
            </a:extLst>
          </p:cNvPr>
          <p:cNvCxnSpPr>
            <a:stCxn id="10" idx="1"/>
            <a:endCxn id="11" idx="3"/>
          </p:cNvCxnSpPr>
          <p:nvPr/>
        </p:nvCxnSpPr>
        <p:spPr>
          <a:xfrm flipH="1">
            <a:off x="6555967" y="3271230"/>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FE4C3A0B-85E8-4A46-93B8-240DE540E435}"/>
              </a:ext>
            </a:extLst>
          </p:cNvPr>
          <p:cNvCxnSpPr/>
          <p:nvPr/>
        </p:nvCxnSpPr>
        <p:spPr>
          <a:xfrm flipH="1">
            <a:off x="4632956" y="3278329"/>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8BE268E2-6602-4CF2-BE11-EC80234673B2}"/>
              </a:ext>
            </a:extLst>
          </p:cNvPr>
          <p:cNvSpPr/>
          <p:nvPr/>
        </p:nvSpPr>
        <p:spPr>
          <a:xfrm>
            <a:off x="457200" y="3822486"/>
            <a:ext cx="8229600" cy="1192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latin typeface="Montserrat Medium" panose="00000600000000000000" pitchFamily="2" charset="0"/>
              </a:rPr>
              <a:t>Lớp Dense có công thức tính số lượng </a:t>
            </a:r>
            <a:r>
              <a:rPr lang="en-US" sz="1800">
                <a:latin typeface="Montserrat Medium" panose="00000600000000000000" pitchFamily="2" charset="0"/>
              </a:rPr>
              <a:t>tham</a:t>
            </a:r>
            <a:r>
              <a:rPr lang="vi-VN" sz="1800">
                <a:latin typeface="Montserrat Medium" panose="00000600000000000000" pitchFamily="2" charset="0"/>
              </a:rPr>
              <a:t> số là: </a:t>
            </a:r>
          </a:p>
          <a:p>
            <a:pPr algn="ctr"/>
            <a:r>
              <a:rPr lang="vi-VN" sz="1800">
                <a:latin typeface="Montserrat Medium" panose="00000600000000000000" pitchFamily="2" charset="0"/>
              </a:rPr>
              <a:t>param_number = output_channel_number * (input_channel_number + 1)</a:t>
            </a:r>
          </a:p>
        </p:txBody>
      </p:sp>
      <p:sp>
        <p:nvSpPr>
          <p:cNvPr id="20" name="Rectangle 19">
            <a:extLst>
              <a:ext uri="{FF2B5EF4-FFF2-40B4-BE49-F238E27FC236}">
                <a16:creationId xmlns:a16="http://schemas.microsoft.com/office/drawing/2014/main" id="{0BEEE882-E93D-4BC3-9C3C-F16F733CD3D2}"/>
              </a:ext>
            </a:extLst>
          </p:cNvPr>
          <p:cNvSpPr/>
          <p:nvPr/>
        </p:nvSpPr>
        <p:spPr>
          <a:xfrm>
            <a:off x="1463039" y="2901847"/>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Hidden layer</a:t>
            </a:r>
          </a:p>
        </p:txBody>
      </p:sp>
      <p:cxnSp>
        <p:nvCxnSpPr>
          <p:cNvPr id="26" name="Straight Arrow Connector 25">
            <a:extLst>
              <a:ext uri="{FF2B5EF4-FFF2-40B4-BE49-F238E27FC236}">
                <a16:creationId xmlns:a16="http://schemas.microsoft.com/office/drawing/2014/main" id="{3AF82D8F-E00D-443B-AC5E-80B5C0BA7226}"/>
              </a:ext>
            </a:extLst>
          </p:cNvPr>
          <p:cNvCxnSpPr/>
          <p:nvPr/>
        </p:nvCxnSpPr>
        <p:spPr>
          <a:xfrm flipH="1">
            <a:off x="2709948" y="3266897"/>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904468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079453" y="1835009"/>
            <a:ext cx="1979397"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800">
                <a:latin typeface="Montserrat ExtraBold" panose="00000900000000000000" pitchFamily="2" charset="0"/>
              </a:rPr>
              <a:t>GIỚI THIỆU VỀ MẠNG NƠ-RON TÍCH CHẬP</a:t>
            </a:r>
            <a:endParaRPr sz="1800">
              <a:latin typeface="Montserrat ExtraBold" panose="00000900000000000000" pitchFamily="2" charset="0"/>
            </a:endParaRPr>
          </a:p>
        </p:txBody>
      </p:sp>
      <p:sp>
        <p:nvSpPr>
          <p:cNvPr id="123" name="Google Shape;123;p26"/>
          <p:cNvSpPr txBox="1">
            <a:spLocks noGrp="1"/>
          </p:cNvSpPr>
          <p:nvPr>
            <p:ph type="title" idx="8"/>
          </p:nvPr>
        </p:nvSpPr>
        <p:spPr>
          <a:xfrm>
            <a:off x="1527077" y="3280680"/>
            <a:ext cx="507733"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272077" y="1846730"/>
            <a:ext cx="507733"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4871740" y="3300012"/>
            <a:ext cx="555977"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3616652" y="1835593"/>
            <a:ext cx="507733"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a:cxnSpLocks/>
          </p:cNvCxnSpPr>
          <p:nvPr/>
        </p:nvCxnSpPr>
        <p:spPr>
          <a:xfrm>
            <a:off x="2203278" y="318579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a:cxnSpLocks/>
          </p:cNvCxnSpPr>
          <p:nvPr/>
        </p:nvCxnSpPr>
        <p:spPr>
          <a:xfrm>
            <a:off x="4292928" y="173660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a:cxnSpLocks/>
          </p:cNvCxnSpPr>
          <p:nvPr/>
        </p:nvCxnSpPr>
        <p:spPr>
          <a:xfrm>
            <a:off x="5548015" y="318579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a:cxnSpLocks/>
          </p:cNvCxnSpPr>
          <p:nvPr/>
        </p:nvCxnSpPr>
        <p:spPr>
          <a:xfrm>
            <a:off x="948278" y="1736608"/>
            <a:ext cx="0" cy="630600"/>
          </a:xfrm>
          <a:prstGeom prst="straightConnector1">
            <a:avLst/>
          </a:prstGeom>
          <a:noFill/>
          <a:ln w="19050" cap="flat" cmpd="sng">
            <a:solidFill>
              <a:schemeClr val="lt2"/>
            </a:solidFill>
            <a:prstDash val="solid"/>
            <a:round/>
            <a:headEnd type="oval" w="med" len="med"/>
            <a:tailEnd type="oval" w="med" len="med"/>
          </a:ln>
        </p:spPr>
      </p:cxnSp>
      <p:sp>
        <p:nvSpPr>
          <p:cNvPr id="24" name="Google Shape;115;p26">
            <a:extLst>
              <a:ext uri="{FF2B5EF4-FFF2-40B4-BE49-F238E27FC236}">
                <a16:creationId xmlns:a16="http://schemas.microsoft.com/office/drawing/2014/main" id="{77F64870-A612-444A-8DC9-94A073B26436}"/>
              </a:ext>
            </a:extLst>
          </p:cNvPr>
          <p:cNvSpPr txBox="1">
            <a:spLocks/>
          </p:cNvSpPr>
          <p:nvPr/>
        </p:nvSpPr>
        <p:spPr>
          <a:xfrm>
            <a:off x="2323578" y="3295387"/>
            <a:ext cx="1979397"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a:latin typeface="Montserrat ExtraBold" panose="00000900000000000000" pitchFamily="2" charset="0"/>
              </a:rPr>
              <a:t>XÂY DỰNG VÀ HUẤN LUYỆN MÔ HÌNH CNN</a:t>
            </a:r>
            <a:endParaRPr lang="vi-VN" sz="1800">
              <a:latin typeface="Montserrat ExtraBold" panose="00000900000000000000" pitchFamily="2" charset="0"/>
            </a:endParaRPr>
          </a:p>
        </p:txBody>
      </p:sp>
      <p:sp>
        <p:nvSpPr>
          <p:cNvPr id="25" name="Google Shape;115;p26">
            <a:extLst>
              <a:ext uri="{FF2B5EF4-FFF2-40B4-BE49-F238E27FC236}">
                <a16:creationId xmlns:a16="http://schemas.microsoft.com/office/drawing/2014/main" id="{8A90B1B2-FFE8-4A84-B88E-F1298D10AB33}"/>
              </a:ext>
            </a:extLst>
          </p:cNvPr>
          <p:cNvSpPr txBox="1">
            <a:spLocks/>
          </p:cNvSpPr>
          <p:nvPr/>
        </p:nvSpPr>
        <p:spPr>
          <a:xfrm>
            <a:off x="4498765" y="1835009"/>
            <a:ext cx="1979397"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a:latin typeface="Montserrat ExtraBold" panose="00000900000000000000" pitchFamily="2" charset="0"/>
              </a:rPr>
              <a:t>THU THẬP VÀ XỬ LÝ HÌNH ẢNH KHUÔN MẶT </a:t>
            </a:r>
            <a:endParaRPr lang="vi-VN" sz="1800">
              <a:latin typeface="Montserrat ExtraBold" panose="00000900000000000000" pitchFamily="2" charset="0"/>
            </a:endParaRPr>
          </a:p>
        </p:txBody>
      </p:sp>
      <p:sp>
        <p:nvSpPr>
          <p:cNvPr id="36" name="Google Shape;115;p26">
            <a:extLst>
              <a:ext uri="{FF2B5EF4-FFF2-40B4-BE49-F238E27FC236}">
                <a16:creationId xmlns:a16="http://schemas.microsoft.com/office/drawing/2014/main" id="{2DCA4F2F-DC8F-49D9-8B1B-1540965CA81F}"/>
              </a:ext>
            </a:extLst>
          </p:cNvPr>
          <p:cNvSpPr txBox="1">
            <a:spLocks/>
          </p:cNvSpPr>
          <p:nvPr/>
        </p:nvSpPr>
        <p:spPr>
          <a:xfrm>
            <a:off x="5668314" y="3280680"/>
            <a:ext cx="1979397"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a:latin typeface="Montserrat ExtraBold" panose="00000900000000000000" pitchFamily="2" charset="0"/>
              </a:rPr>
              <a:t>ỨNG DỤNG LẬP TRÌNH</a:t>
            </a:r>
            <a:endParaRPr lang="vi-VN" sz="1800">
              <a:latin typeface="Montserrat ExtraBold" panose="00000900000000000000" pitchFamily="2" charset="0"/>
            </a:endParaRPr>
          </a:p>
        </p:txBody>
      </p:sp>
      <p:sp>
        <p:nvSpPr>
          <p:cNvPr id="44" name="Google Shape;125;p26">
            <a:extLst>
              <a:ext uri="{FF2B5EF4-FFF2-40B4-BE49-F238E27FC236}">
                <a16:creationId xmlns:a16="http://schemas.microsoft.com/office/drawing/2014/main" id="{B7095BCC-E58D-4ED9-A763-38E8D07E0C39}"/>
              </a:ext>
            </a:extLst>
          </p:cNvPr>
          <p:cNvSpPr txBox="1">
            <a:spLocks/>
          </p:cNvSpPr>
          <p:nvPr/>
        </p:nvSpPr>
        <p:spPr>
          <a:xfrm>
            <a:off x="6841004" y="1832483"/>
            <a:ext cx="555977"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a:t>05</a:t>
            </a:r>
          </a:p>
        </p:txBody>
      </p:sp>
      <p:cxnSp>
        <p:nvCxnSpPr>
          <p:cNvPr id="45" name="Google Shape;129;p26">
            <a:extLst>
              <a:ext uri="{FF2B5EF4-FFF2-40B4-BE49-F238E27FC236}">
                <a16:creationId xmlns:a16="http://schemas.microsoft.com/office/drawing/2014/main" id="{1F8B2C43-DB55-4B9A-95D1-9C47C833B66D}"/>
              </a:ext>
            </a:extLst>
          </p:cNvPr>
          <p:cNvCxnSpPr>
            <a:cxnSpLocks/>
          </p:cNvCxnSpPr>
          <p:nvPr/>
        </p:nvCxnSpPr>
        <p:spPr>
          <a:xfrm>
            <a:off x="7517279" y="1718266"/>
            <a:ext cx="0" cy="630600"/>
          </a:xfrm>
          <a:prstGeom prst="straightConnector1">
            <a:avLst/>
          </a:prstGeom>
          <a:noFill/>
          <a:ln w="19050" cap="flat" cmpd="sng">
            <a:solidFill>
              <a:schemeClr val="lt2"/>
            </a:solidFill>
            <a:prstDash val="solid"/>
            <a:round/>
            <a:headEnd type="oval" w="med" len="med"/>
            <a:tailEnd type="oval" w="med" len="med"/>
          </a:ln>
        </p:spPr>
      </p:cxnSp>
      <p:sp>
        <p:nvSpPr>
          <p:cNvPr id="46" name="Google Shape;115;p26">
            <a:extLst>
              <a:ext uri="{FF2B5EF4-FFF2-40B4-BE49-F238E27FC236}">
                <a16:creationId xmlns:a16="http://schemas.microsoft.com/office/drawing/2014/main" id="{C7017C8D-4A16-4EB8-A9A3-F516BC779806}"/>
              </a:ext>
            </a:extLst>
          </p:cNvPr>
          <p:cNvSpPr txBox="1">
            <a:spLocks/>
          </p:cNvSpPr>
          <p:nvPr/>
        </p:nvSpPr>
        <p:spPr>
          <a:xfrm>
            <a:off x="7637578" y="1813151"/>
            <a:ext cx="1979397"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1800">
                <a:latin typeface="Montserrat ExtraBold" panose="00000900000000000000" pitchFamily="2" charset="0"/>
              </a:rPr>
              <a:t>NHẬN XÉT</a:t>
            </a:r>
            <a:endParaRPr lang="vi-VN" sz="1800">
              <a:latin typeface="Montserrat ExtraBold" panose="00000900000000000000" pitchFamily="2" charset="0"/>
            </a:endParaRPr>
          </a:p>
        </p:txBody>
      </p:sp>
      <p:sp>
        <p:nvSpPr>
          <p:cNvPr id="17" name="Google Shape;186;p31">
            <a:extLst>
              <a:ext uri="{FF2B5EF4-FFF2-40B4-BE49-F238E27FC236}">
                <a16:creationId xmlns:a16="http://schemas.microsoft.com/office/drawing/2014/main" id="{21936038-F3E1-462C-9CD8-3C72E2230993}"/>
              </a:ext>
            </a:extLst>
          </p:cNvPr>
          <p:cNvSpPr txBox="1">
            <a:spLocks/>
          </p:cNvSpPr>
          <p:nvPr/>
        </p:nvSpPr>
        <p:spPr>
          <a:xfrm>
            <a:off x="720000" y="39330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algn="ctr"/>
            <a:r>
              <a:rPr lang="en-US">
                <a:latin typeface="Montserrat ExtraBold" panose="00000900000000000000" pitchFamily="2" charset="0"/>
              </a:rPr>
              <a:t>NỘI DUNG</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barn(outHorizontal)">
                                      <p:cBhvr>
                                        <p:cTn id="7" dur="500"/>
                                        <p:tgtEl>
                                          <p:spTgt spid="124"/>
                                        </p:tgtEl>
                                      </p:cBhvr>
                                    </p:animEffect>
                                  </p:childTnLst>
                                </p:cTn>
                              </p:par>
                              <p:par>
                                <p:cTn id="8" presetID="16" presetClass="entr" presetSubtype="42"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barn(outHorizontal)">
                                      <p:cBhvr>
                                        <p:cTn id="10" dur="500"/>
                                        <p:tgtEl>
                                          <p:spTgt spid="13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5"/>
                                        </p:tgtEl>
                                        <p:attrNameLst>
                                          <p:attrName>style.visibility</p:attrName>
                                        </p:attrNameLst>
                                      </p:cBhvr>
                                      <p:to>
                                        <p:strVal val="visible"/>
                                      </p:to>
                                    </p:set>
                                    <p:animEffect transition="in" filter="wipe(left)">
                                      <p:cBhvr>
                                        <p:cTn id="14" dur="500"/>
                                        <p:tgtEl>
                                          <p:spTgt spid="11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grpId="0" nodeType="click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barn(outHorizontal)">
                                      <p:cBhvr>
                                        <p:cTn id="19" dur="500"/>
                                        <p:tgtEl>
                                          <p:spTgt spid="123"/>
                                        </p:tgtEl>
                                      </p:cBhvr>
                                    </p:animEffect>
                                  </p:childTnLst>
                                </p:cTn>
                              </p:par>
                              <p:par>
                                <p:cTn id="20" presetID="16" presetClass="entr" presetSubtype="42"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barn(outHorizontal)">
                                      <p:cBhvr>
                                        <p:cTn id="22" dur="500"/>
                                        <p:tgtEl>
                                          <p:spTgt spid="127"/>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42" fill="hold" grpId="0" nodeType="click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barn(outHorizontal)">
                                      <p:cBhvr>
                                        <p:cTn id="31" dur="500"/>
                                        <p:tgtEl>
                                          <p:spTgt spid="126"/>
                                        </p:tgtEl>
                                      </p:cBhvr>
                                    </p:animEffect>
                                  </p:childTnLst>
                                </p:cTn>
                              </p:par>
                              <p:par>
                                <p:cTn id="32" presetID="16" presetClass="entr" presetSubtype="42" fill="hold"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barn(outHorizontal)">
                                      <p:cBhvr>
                                        <p:cTn id="34" dur="500"/>
                                        <p:tgtEl>
                                          <p:spTgt spid="128"/>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42" fill="hold" grpId="0" nodeType="click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barn(outHorizontal)">
                                      <p:cBhvr>
                                        <p:cTn id="43" dur="500"/>
                                        <p:tgtEl>
                                          <p:spTgt spid="125"/>
                                        </p:tgtEl>
                                      </p:cBhvr>
                                    </p:animEffect>
                                  </p:childTnLst>
                                </p:cTn>
                              </p:par>
                              <p:par>
                                <p:cTn id="44" presetID="16" presetClass="entr" presetSubtype="42" fill="hold" nodeType="withEffect">
                                  <p:stCondLst>
                                    <p:cond delay="0"/>
                                  </p:stCondLst>
                                  <p:childTnLst>
                                    <p:set>
                                      <p:cBhvr>
                                        <p:cTn id="45" dur="1" fill="hold">
                                          <p:stCondLst>
                                            <p:cond delay="0"/>
                                          </p:stCondLst>
                                        </p:cTn>
                                        <p:tgtEl>
                                          <p:spTgt spid="129"/>
                                        </p:tgtEl>
                                        <p:attrNameLst>
                                          <p:attrName>style.visibility</p:attrName>
                                        </p:attrNameLst>
                                      </p:cBhvr>
                                      <p:to>
                                        <p:strVal val="visible"/>
                                      </p:to>
                                    </p:set>
                                    <p:animEffect transition="in" filter="barn(outHorizontal)">
                                      <p:cBhvr>
                                        <p:cTn id="46" dur="500"/>
                                        <p:tgtEl>
                                          <p:spTgt spid="129"/>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42"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barn(outHorizontal)">
                                      <p:cBhvr>
                                        <p:cTn id="55" dur="500"/>
                                        <p:tgtEl>
                                          <p:spTgt spid="44"/>
                                        </p:tgtEl>
                                      </p:cBhvr>
                                    </p:animEffect>
                                  </p:childTnLst>
                                </p:cTn>
                              </p:par>
                              <p:par>
                                <p:cTn id="56" presetID="16" presetClass="entr" presetSubtype="42"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barn(outHorizontal)">
                                      <p:cBhvr>
                                        <p:cTn id="58" dur="500"/>
                                        <p:tgtEl>
                                          <p:spTgt spid="45"/>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23" grpId="0"/>
      <p:bldP spid="124" grpId="0"/>
      <p:bldP spid="125" grpId="0"/>
      <p:bldP spid="126" grpId="0"/>
      <p:bldP spid="24" grpId="0"/>
      <p:bldP spid="25" grpId="0"/>
      <p:bldP spid="36" grpId="0"/>
      <p:bldP spid="44" grpId="0"/>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Mô hình huấn luyện</a:t>
            </a:r>
          </a:p>
        </p:txBody>
      </p:sp>
      <p:sp>
        <p:nvSpPr>
          <p:cNvPr id="6" name="Rectangle 5">
            <a:extLst>
              <a:ext uri="{FF2B5EF4-FFF2-40B4-BE49-F238E27FC236}">
                <a16:creationId xmlns:a16="http://schemas.microsoft.com/office/drawing/2014/main" id="{A2936D49-25E7-48D3-A5C9-C133D51359A4}"/>
              </a:ext>
            </a:extLst>
          </p:cNvPr>
          <p:cNvSpPr/>
          <p:nvPr/>
        </p:nvSpPr>
        <p:spPr>
          <a:xfrm>
            <a:off x="146303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32</a:t>
            </a:r>
          </a:p>
        </p:txBody>
      </p:sp>
      <p:sp>
        <p:nvSpPr>
          <p:cNvPr id="7" name="Rectangle 6">
            <a:extLst>
              <a:ext uri="{FF2B5EF4-FFF2-40B4-BE49-F238E27FC236}">
                <a16:creationId xmlns:a16="http://schemas.microsoft.com/office/drawing/2014/main" id="{1A3B79BD-93E5-4C9A-B2CC-4E35402FC0ED}"/>
              </a:ext>
            </a:extLst>
          </p:cNvPr>
          <p:cNvSpPr/>
          <p:nvPr/>
        </p:nvSpPr>
        <p:spPr>
          <a:xfrm>
            <a:off x="338604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64</a:t>
            </a:r>
          </a:p>
        </p:txBody>
      </p:sp>
      <p:sp>
        <p:nvSpPr>
          <p:cNvPr id="8" name="Rectangle 7">
            <a:extLst>
              <a:ext uri="{FF2B5EF4-FFF2-40B4-BE49-F238E27FC236}">
                <a16:creationId xmlns:a16="http://schemas.microsoft.com/office/drawing/2014/main" id="{508F21D9-4183-4AD4-89FC-621E157ECF0B}"/>
              </a:ext>
            </a:extLst>
          </p:cNvPr>
          <p:cNvSpPr/>
          <p:nvPr/>
        </p:nvSpPr>
        <p:spPr>
          <a:xfrm>
            <a:off x="530905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9" name="Rectangle 8">
            <a:extLst>
              <a:ext uri="{FF2B5EF4-FFF2-40B4-BE49-F238E27FC236}">
                <a16:creationId xmlns:a16="http://schemas.microsoft.com/office/drawing/2014/main" id="{101C196C-E6D7-46B0-A2BA-D71C6112A654}"/>
              </a:ext>
            </a:extLst>
          </p:cNvPr>
          <p:cNvSpPr/>
          <p:nvPr/>
        </p:nvSpPr>
        <p:spPr>
          <a:xfrm>
            <a:off x="723206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128</a:t>
            </a:r>
          </a:p>
        </p:txBody>
      </p:sp>
      <p:sp>
        <p:nvSpPr>
          <p:cNvPr id="10" name="Rectangle 9">
            <a:extLst>
              <a:ext uri="{FF2B5EF4-FFF2-40B4-BE49-F238E27FC236}">
                <a16:creationId xmlns:a16="http://schemas.microsoft.com/office/drawing/2014/main" id="{0B6F9598-A902-4E01-A5E8-21A7BBB72435}"/>
              </a:ext>
            </a:extLst>
          </p:cNvPr>
          <p:cNvSpPr/>
          <p:nvPr/>
        </p:nvSpPr>
        <p:spPr>
          <a:xfrm>
            <a:off x="723206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Max-pool 2x2</a:t>
            </a:r>
          </a:p>
        </p:txBody>
      </p:sp>
      <p:sp>
        <p:nvSpPr>
          <p:cNvPr id="11" name="Rectangle 10">
            <a:extLst>
              <a:ext uri="{FF2B5EF4-FFF2-40B4-BE49-F238E27FC236}">
                <a16:creationId xmlns:a16="http://schemas.microsoft.com/office/drawing/2014/main" id="{AC17AE81-B02E-49A0-BAC4-0F6011067EF0}"/>
              </a:ext>
            </a:extLst>
          </p:cNvPr>
          <p:cNvSpPr/>
          <p:nvPr/>
        </p:nvSpPr>
        <p:spPr>
          <a:xfrm>
            <a:off x="5309058" y="2910145"/>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12" name="Rectangle 11">
            <a:extLst>
              <a:ext uri="{FF2B5EF4-FFF2-40B4-BE49-F238E27FC236}">
                <a16:creationId xmlns:a16="http://schemas.microsoft.com/office/drawing/2014/main" id="{F4CAE164-1A34-42C4-B3E2-076AB6EF9FD4}"/>
              </a:ext>
            </a:extLst>
          </p:cNvPr>
          <p:cNvSpPr/>
          <p:nvPr/>
        </p:nvSpPr>
        <p:spPr>
          <a:xfrm>
            <a:off x="338604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Flatten</a:t>
            </a:r>
          </a:p>
        </p:txBody>
      </p:sp>
      <p:cxnSp>
        <p:nvCxnSpPr>
          <p:cNvPr id="18" name="Straight Arrow Connector 17">
            <a:extLst>
              <a:ext uri="{FF2B5EF4-FFF2-40B4-BE49-F238E27FC236}">
                <a16:creationId xmlns:a16="http://schemas.microsoft.com/office/drawing/2014/main" id="{1716D9EC-DAF4-4D0A-A7EC-53AFC803C4D5}"/>
              </a:ext>
            </a:extLst>
          </p:cNvPr>
          <p:cNvCxnSpPr>
            <a:endCxn id="6" idx="1"/>
          </p:cNvCxnSpPr>
          <p:nvPr/>
        </p:nvCxnSpPr>
        <p:spPr>
          <a:xfrm>
            <a:off x="174567" y="2021549"/>
            <a:ext cx="1288472" cy="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2783B22E-3209-4A04-93C5-A6172015EE9A}"/>
              </a:ext>
            </a:extLst>
          </p:cNvPr>
          <p:cNvSpPr txBox="1"/>
          <p:nvPr/>
        </p:nvSpPr>
        <p:spPr>
          <a:xfrm>
            <a:off x="433315" y="1685561"/>
            <a:ext cx="707245" cy="307777"/>
          </a:xfrm>
          <a:prstGeom prst="rect">
            <a:avLst/>
          </a:prstGeom>
          <a:noFill/>
        </p:spPr>
        <p:txBody>
          <a:bodyPr wrap="none" rtlCol="0">
            <a:spAutoFit/>
          </a:bodyPr>
          <a:lstStyle/>
          <a:p>
            <a:r>
              <a:rPr lang="en-US">
                <a:solidFill>
                  <a:srgbClr val="EE9524"/>
                </a:solidFill>
                <a:latin typeface="Montserrat Black" panose="00000A00000000000000" pitchFamily="2" charset="0"/>
              </a:rPr>
              <a:t>Input</a:t>
            </a:r>
          </a:p>
        </p:txBody>
      </p:sp>
      <p:cxnSp>
        <p:nvCxnSpPr>
          <p:cNvPr id="21" name="Straight Arrow Connector 20">
            <a:extLst>
              <a:ext uri="{FF2B5EF4-FFF2-40B4-BE49-F238E27FC236}">
                <a16:creationId xmlns:a16="http://schemas.microsoft.com/office/drawing/2014/main" id="{FC7EE70D-0ADD-47F0-BB36-EDD24BCA6FB2}"/>
              </a:ext>
            </a:extLst>
          </p:cNvPr>
          <p:cNvCxnSpPr>
            <a:stCxn id="6" idx="3"/>
            <a:endCxn id="7" idx="1"/>
          </p:cNvCxnSpPr>
          <p:nvPr/>
        </p:nvCxnSpPr>
        <p:spPr>
          <a:xfrm>
            <a:off x="2709948" y="2021552"/>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2A540A1C-78AA-4B11-866C-15746A9A78F6}"/>
              </a:ext>
            </a:extLst>
          </p:cNvPr>
          <p:cNvCxnSpPr/>
          <p:nvPr/>
        </p:nvCxnSpPr>
        <p:spPr>
          <a:xfrm>
            <a:off x="463295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09DBA2DE-1F37-4AAE-A960-2F0AB9F4493A}"/>
              </a:ext>
            </a:extLst>
          </p:cNvPr>
          <p:cNvCxnSpPr/>
          <p:nvPr/>
        </p:nvCxnSpPr>
        <p:spPr>
          <a:xfrm>
            <a:off x="655596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E4A58F08-CDA9-49E3-8FF5-A5F4191D9098}"/>
              </a:ext>
            </a:extLst>
          </p:cNvPr>
          <p:cNvCxnSpPr>
            <a:stCxn id="9" idx="2"/>
            <a:endCxn id="10" idx="0"/>
          </p:cNvCxnSpPr>
          <p:nvPr/>
        </p:nvCxnSpPr>
        <p:spPr>
          <a:xfrm>
            <a:off x="7855524" y="2385751"/>
            <a:ext cx="0" cy="52127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2515DF37-F7B0-4658-9500-B5E3B4E8D22F}"/>
              </a:ext>
            </a:extLst>
          </p:cNvPr>
          <p:cNvCxnSpPr>
            <a:stCxn id="10" idx="1"/>
            <a:endCxn id="11" idx="3"/>
          </p:cNvCxnSpPr>
          <p:nvPr/>
        </p:nvCxnSpPr>
        <p:spPr>
          <a:xfrm flipH="1">
            <a:off x="6555967" y="3271230"/>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FE4C3A0B-85E8-4A46-93B8-240DE540E435}"/>
              </a:ext>
            </a:extLst>
          </p:cNvPr>
          <p:cNvCxnSpPr/>
          <p:nvPr/>
        </p:nvCxnSpPr>
        <p:spPr>
          <a:xfrm flipH="1">
            <a:off x="4632956" y="3278329"/>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8BE268E2-6602-4CF2-BE11-EC80234673B2}"/>
              </a:ext>
            </a:extLst>
          </p:cNvPr>
          <p:cNvSpPr/>
          <p:nvPr/>
        </p:nvSpPr>
        <p:spPr>
          <a:xfrm>
            <a:off x="457200" y="3822486"/>
            <a:ext cx="8229600" cy="1192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Montserrat Medium" panose="00000600000000000000" pitchFamily="2" charset="0"/>
              </a:rPr>
              <a:t>Số tham</a:t>
            </a:r>
            <a:r>
              <a:rPr lang="vi-VN" sz="1800">
                <a:latin typeface="Montserrat Medium" panose="00000600000000000000" pitchFamily="2" charset="0"/>
              </a:rPr>
              <a:t> số là 32*(10816+1)=346144</a:t>
            </a:r>
          </a:p>
        </p:txBody>
      </p:sp>
      <p:sp>
        <p:nvSpPr>
          <p:cNvPr id="20" name="Rectangle 19">
            <a:extLst>
              <a:ext uri="{FF2B5EF4-FFF2-40B4-BE49-F238E27FC236}">
                <a16:creationId xmlns:a16="http://schemas.microsoft.com/office/drawing/2014/main" id="{0BEEE882-E93D-4BC3-9C3C-F16F733CD3D2}"/>
              </a:ext>
            </a:extLst>
          </p:cNvPr>
          <p:cNvSpPr/>
          <p:nvPr/>
        </p:nvSpPr>
        <p:spPr>
          <a:xfrm>
            <a:off x="1463039" y="2901847"/>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Hidden layer</a:t>
            </a:r>
          </a:p>
        </p:txBody>
      </p:sp>
      <p:cxnSp>
        <p:nvCxnSpPr>
          <p:cNvPr id="26" name="Straight Arrow Connector 25">
            <a:extLst>
              <a:ext uri="{FF2B5EF4-FFF2-40B4-BE49-F238E27FC236}">
                <a16:creationId xmlns:a16="http://schemas.microsoft.com/office/drawing/2014/main" id="{3AF82D8F-E00D-443B-AC5E-80B5C0BA7226}"/>
              </a:ext>
            </a:extLst>
          </p:cNvPr>
          <p:cNvCxnSpPr/>
          <p:nvPr/>
        </p:nvCxnSpPr>
        <p:spPr>
          <a:xfrm flipH="1">
            <a:off x="2709948" y="3266897"/>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249779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Mô hình huấn luyện</a:t>
            </a:r>
          </a:p>
        </p:txBody>
      </p:sp>
      <p:sp>
        <p:nvSpPr>
          <p:cNvPr id="6" name="Rectangle 5">
            <a:extLst>
              <a:ext uri="{FF2B5EF4-FFF2-40B4-BE49-F238E27FC236}">
                <a16:creationId xmlns:a16="http://schemas.microsoft.com/office/drawing/2014/main" id="{A2936D49-25E7-48D3-A5C9-C133D51359A4}"/>
              </a:ext>
            </a:extLst>
          </p:cNvPr>
          <p:cNvSpPr/>
          <p:nvPr/>
        </p:nvSpPr>
        <p:spPr>
          <a:xfrm>
            <a:off x="146303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32</a:t>
            </a:r>
          </a:p>
        </p:txBody>
      </p:sp>
      <p:sp>
        <p:nvSpPr>
          <p:cNvPr id="7" name="Rectangle 6">
            <a:extLst>
              <a:ext uri="{FF2B5EF4-FFF2-40B4-BE49-F238E27FC236}">
                <a16:creationId xmlns:a16="http://schemas.microsoft.com/office/drawing/2014/main" id="{1A3B79BD-93E5-4C9A-B2CC-4E35402FC0ED}"/>
              </a:ext>
            </a:extLst>
          </p:cNvPr>
          <p:cNvSpPr/>
          <p:nvPr/>
        </p:nvSpPr>
        <p:spPr>
          <a:xfrm>
            <a:off x="338604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64</a:t>
            </a:r>
          </a:p>
        </p:txBody>
      </p:sp>
      <p:sp>
        <p:nvSpPr>
          <p:cNvPr id="8" name="Rectangle 7">
            <a:extLst>
              <a:ext uri="{FF2B5EF4-FFF2-40B4-BE49-F238E27FC236}">
                <a16:creationId xmlns:a16="http://schemas.microsoft.com/office/drawing/2014/main" id="{508F21D9-4183-4AD4-89FC-621E157ECF0B}"/>
              </a:ext>
            </a:extLst>
          </p:cNvPr>
          <p:cNvSpPr/>
          <p:nvPr/>
        </p:nvSpPr>
        <p:spPr>
          <a:xfrm>
            <a:off x="530905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9" name="Rectangle 8">
            <a:extLst>
              <a:ext uri="{FF2B5EF4-FFF2-40B4-BE49-F238E27FC236}">
                <a16:creationId xmlns:a16="http://schemas.microsoft.com/office/drawing/2014/main" id="{101C196C-E6D7-46B0-A2BA-D71C6112A654}"/>
              </a:ext>
            </a:extLst>
          </p:cNvPr>
          <p:cNvSpPr/>
          <p:nvPr/>
        </p:nvSpPr>
        <p:spPr>
          <a:xfrm>
            <a:off x="723206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128</a:t>
            </a:r>
          </a:p>
        </p:txBody>
      </p:sp>
      <p:sp>
        <p:nvSpPr>
          <p:cNvPr id="10" name="Rectangle 9">
            <a:extLst>
              <a:ext uri="{FF2B5EF4-FFF2-40B4-BE49-F238E27FC236}">
                <a16:creationId xmlns:a16="http://schemas.microsoft.com/office/drawing/2014/main" id="{0B6F9598-A902-4E01-A5E8-21A7BBB72435}"/>
              </a:ext>
            </a:extLst>
          </p:cNvPr>
          <p:cNvSpPr/>
          <p:nvPr/>
        </p:nvSpPr>
        <p:spPr>
          <a:xfrm>
            <a:off x="723206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Max-pool 2x2</a:t>
            </a:r>
          </a:p>
        </p:txBody>
      </p:sp>
      <p:sp>
        <p:nvSpPr>
          <p:cNvPr id="11" name="Rectangle 10">
            <a:extLst>
              <a:ext uri="{FF2B5EF4-FFF2-40B4-BE49-F238E27FC236}">
                <a16:creationId xmlns:a16="http://schemas.microsoft.com/office/drawing/2014/main" id="{AC17AE81-B02E-49A0-BAC4-0F6011067EF0}"/>
              </a:ext>
            </a:extLst>
          </p:cNvPr>
          <p:cNvSpPr/>
          <p:nvPr/>
        </p:nvSpPr>
        <p:spPr>
          <a:xfrm>
            <a:off x="5309058" y="2910145"/>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12" name="Rectangle 11">
            <a:extLst>
              <a:ext uri="{FF2B5EF4-FFF2-40B4-BE49-F238E27FC236}">
                <a16:creationId xmlns:a16="http://schemas.microsoft.com/office/drawing/2014/main" id="{F4CAE164-1A34-42C4-B3E2-076AB6EF9FD4}"/>
              </a:ext>
            </a:extLst>
          </p:cNvPr>
          <p:cNvSpPr/>
          <p:nvPr/>
        </p:nvSpPr>
        <p:spPr>
          <a:xfrm>
            <a:off x="338604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Flatten</a:t>
            </a:r>
          </a:p>
        </p:txBody>
      </p:sp>
      <p:cxnSp>
        <p:nvCxnSpPr>
          <p:cNvPr id="18" name="Straight Arrow Connector 17">
            <a:extLst>
              <a:ext uri="{FF2B5EF4-FFF2-40B4-BE49-F238E27FC236}">
                <a16:creationId xmlns:a16="http://schemas.microsoft.com/office/drawing/2014/main" id="{1716D9EC-DAF4-4D0A-A7EC-53AFC803C4D5}"/>
              </a:ext>
            </a:extLst>
          </p:cNvPr>
          <p:cNvCxnSpPr>
            <a:endCxn id="6" idx="1"/>
          </p:cNvCxnSpPr>
          <p:nvPr/>
        </p:nvCxnSpPr>
        <p:spPr>
          <a:xfrm>
            <a:off x="174567" y="2021549"/>
            <a:ext cx="1288472" cy="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2783B22E-3209-4A04-93C5-A6172015EE9A}"/>
              </a:ext>
            </a:extLst>
          </p:cNvPr>
          <p:cNvSpPr txBox="1"/>
          <p:nvPr/>
        </p:nvSpPr>
        <p:spPr>
          <a:xfrm>
            <a:off x="433315" y="1685561"/>
            <a:ext cx="707245" cy="307777"/>
          </a:xfrm>
          <a:prstGeom prst="rect">
            <a:avLst/>
          </a:prstGeom>
          <a:noFill/>
        </p:spPr>
        <p:txBody>
          <a:bodyPr wrap="none" rtlCol="0">
            <a:spAutoFit/>
          </a:bodyPr>
          <a:lstStyle/>
          <a:p>
            <a:r>
              <a:rPr lang="en-US">
                <a:solidFill>
                  <a:srgbClr val="EE9524"/>
                </a:solidFill>
                <a:latin typeface="Montserrat Black" panose="00000A00000000000000" pitchFamily="2" charset="0"/>
              </a:rPr>
              <a:t>Input</a:t>
            </a:r>
          </a:p>
        </p:txBody>
      </p:sp>
      <p:cxnSp>
        <p:nvCxnSpPr>
          <p:cNvPr id="21" name="Straight Arrow Connector 20">
            <a:extLst>
              <a:ext uri="{FF2B5EF4-FFF2-40B4-BE49-F238E27FC236}">
                <a16:creationId xmlns:a16="http://schemas.microsoft.com/office/drawing/2014/main" id="{FC7EE70D-0ADD-47F0-BB36-EDD24BCA6FB2}"/>
              </a:ext>
            </a:extLst>
          </p:cNvPr>
          <p:cNvCxnSpPr>
            <a:stCxn id="6" idx="3"/>
            <a:endCxn id="7" idx="1"/>
          </p:cNvCxnSpPr>
          <p:nvPr/>
        </p:nvCxnSpPr>
        <p:spPr>
          <a:xfrm>
            <a:off x="2709948" y="2021552"/>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2A540A1C-78AA-4B11-866C-15746A9A78F6}"/>
              </a:ext>
            </a:extLst>
          </p:cNvPr>
          <p:cNvCxnSpPr/>
          <p:nvPr/>
        </p:nvCxnSpPr>
        <p:spPr>
          <a:xfrm>
            <a:off x="463295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09DBA2DE-1F37-4AAE-A960-2F0AB9F4493A}"/>
              </a:ext>
            </a:extLst>
          </p:cNvPr>
          <p:cNvCxnSpPr/>
          <p:nvPr/>
        </p:nvCxnSpPr>
        <p:spPr>
          <a:xfrm>
            <a:off x="655596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E4A58F08-CDA9-49E3-8FF5-A5F4191D9098}"/>
              </a:ext>
            </a:extLst>
          </p:cNvPr>
          <p:cNvCxnSpPr>
            <a:stCxn id="9" idx="2"/>
            <a:endCxn id="10" idx="0"/>
          </p:cNvCxnSpPr>
          <p:nvPr/>
        </p:nvCxnSpPr>
        <p:spPr>
          <a:xfrm>
            <a:off x="7855524" y="2385751"/>
            <a:ext cx="0" cy="52127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2515DF37-F7B0-4658-9500-B5E3B4E8D22F}"/>
              </a:ext>
            </a:extLst>
          </p:cNvPr>
          <p:cNvCxnSpPr>
            <a:stCxn id="10" idx="1"/>
            <a:endCxn id="11" idx="3"/>
          </p:cNvCxnSpPr>
          <p:nvPr/>
        </p:nvCxnSpPr>
        <p:spPr>
          <a:xfrm flipH="1">
            <a:off x="6555967" y="3271230"/>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FE4C3A0B-85E8-4A46-93B8-240DE540E435}"/>
              </a:ext>
            </a:extLst>
          </p:cNvPr>
          <p:cNvCxnSpPr/>
          <p:nvPr/>
        </p:nvCxnSpPr>
        <p:spPr>
          <a:xfrm flipH="1">
            <a:off x="4632956" y="3278329"/>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8BE268E2-6602-4CF2-BE11-EC80234673B2}"/>
              </a:ext>
            </a:extLst>
          </p:cNvPr>
          <p:cNvSpPr/>
          <p:nvPr/>
        </p:nvSpPr>
        <p:spPr>
          <a:xfrm>
            <a:off x="4006734" y="3822486"/>
            <a:ext cx="4680065" cy="1192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Montserrat Medium" panose="00000600000000000000" pitchFamily="2" charset="0"/>
              </a:rPr>
              <a:t>Số tham </a:t>
            </a:r>
            <a:r>
              <a:rPr lang="vi-VN" sz="1800">
                <a:latin typeface="Montserrat Medium" panose="00000600000000000000" pitchFamily="2" charset="0"/>
              </a:rPr>
              <a:t>số </a:t>
            </a:r>
            <a:r>
              <a:rPr lang="fr-FR" sz="1800">
                <a:latin typeface="Montserrat Medium" panose="00000600000000000000" pitchFamily="2" charset="0"/>
              </a:rPr>
              <a:t>là 2*(32+1)=66</a:t>
            </a:r>
            <a:endParaRPr lang="vi-VN" sz="1800">
              <a:latin typeface="Montserrat Medium" panose="00000600000000000000" pitchFamily="2" charset="0"/>
            </a:endParaRPr>
          </a:p>
        </p:txBody>
      </p:sp>
      <p:sp>
        <p:nvSpPr>
          <p:cNvPr id="20" name="Rectangle 19">
            <a:extLst>
              <a:ext uri="{FF2B5EF4-FFF2-40B4-BE49-F238E27FC236}">
                <a16:creationId xmlns:a16="http://schemas.microsoft.com/office/drawing/2014/main" id="{0BEEE882-E93D-4BC3-9C3C-F16F733CD3D2}"/>
              </a:ext>
            </a:extLst>
          </p:cNvPr>
          <p:cNvSpPr/>
          <p:nvPr/>
        </p:nvSpPr>
        <p:spPr>
          <a:xfrm>
            <a:off x="1463039" y="2901847"/>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Hidden layer</a:t>
            </a:r>
          </a:p>
        </p:txBody>
      </p:sp>
      <p:cxnSp>
        <p:nvCxnSpPr>
          <p:cNvPr id="26" name="Straight Arrow Connector 25">
            <a:extLst>
              <a:ext uri="{FF2B5EF4-FFF2-40B4-BE49-F238E27FC236}">
                <a16:creationId xmlns:a16="http://schemas.microsoft.com/office/drawing/2014/main" id="{3AF82D8F-E00D-443B-AC5E-80B5C0BA7226}"/>
              </a:ext>
            </a:extLst>
          </p:cNvPr>
          <p:cNvCxnSpPr/>
          <p:nvPr/>
        </p:nvCxnSpPr>
        <p:spPr>
          <a:xfrm flipH="1">
            <a:off x="2709948" y="3266897"/>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9" name="Rectangle 28">
            <a:extLst>
              <a:ext uri="{FF2B5EF4-FFF2-40B4-BE49-F238E27FC236}">
                <a16:creationId xmlns:a16="http://schemas.microsoft.com/office/drawing/2014/main" id="{A8328791-1716-4212-BF04-4431D3376A08}"/>
              </a:ext>
            </a:extLst>
          </p:cNvPr>
          <p:cNvSpPr/>
          <p:nvPr/>
        </p:nvSpPr>
        <p:spPr>
          <a:xfrm>
            <a:off x="1317563" y="4147192"/>
            <a:ext cx="1537857"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Classification layer</a:t>
            </a:r>
          </a:p>
        </p:txBody>
      </p:sp>
      <p:cxnSp>
        <p:nvCxnSpPr>
          <p:cNvPr id="30" name="Straight Arrow Connector 29">
            <a:extLst>
              <a:ext uri="{FF2B5EF4-FFF2-40B4-BE49-F238E27FC236}">
                <a16:creationId xmlns:a16="http://schemas.microsoft.com/office/drawing/2014/main" id="{DD11F0C6-5D05-471A-9BB1-C4382D420053}"/>
              </a:ext>
            </a:extLst>
          </p:cNvPr>
          <p:cNvCxnSpPr/>
          <p:nvPr/>
        </p:nvCxnSpPr>
        <p:spPr>
          <a:xfrm>
            <a:off x="2086492" y="3625067"/>
            <a:ext cx="0" cy="52127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40284884"/>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401760"/>
            <a:ext cx="7704000" cy="572700"/>
          </a:xfrm>
        </p:spPr>
        <p:txBody>
          <a:bodyPr/>
          <a:lstStyle/>
          <a:p>
            <a:r>
              <a:rPr lang="en-US">
                <a:latin typeface="Montserrat ExtraBold" panose="00000900000000000000" pitchFamily="2" charset="0"/>
              </a:rPr>
              <a:t>Mô hình huấn luyện</a:t>
            </a:r>
          </a:p>
        </p:txBody>
      </p:sp>
      <p:sp>
        <p:nvSpPr>
          <p:cNvPr id="6" name="Rectangle 5">
            <a:extLst>
              <a:ext uri="{FF2B5EF4-FFF2-40B4-BE49-F238E27FC236}">
                <a16:creationId xmlns:a16="http://schemas.microsoft.com/office/drawing/2014/main" id="{A2936D49-25E7-48D3-A5C9-C133D51359A4}"/>
              </a:ext>
            </a:extLst>
          </p:cNvPr>
          <p:cNvSpPr/>
          <p:nvPr/>
        </p:nvSpPr>
        <p:spPr>
          <a:xfrm>
            <a:off x="146303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32</a:t>
            </a:r>
          </a:p>
        </p:txBody>
      </p:sp>
      <p:sp>
        <p:nvSpPr>
          <p:cNvPr id="7" name="Rectangle 6">
            <a:extLst>
              <a:ext uri="{FF2B5EF4-FFF2-40B4-BE49-F238E27FC236}">
                <a16:creationId xmlns:a16="http://schemas.microsoft.com/office/drawing/2014/main" id="{1A3B79BD-93E5-4C9A-B2CC-4E35402FC0ED}"/>
              </a:ext>
            </a:extLst>
          </p:cNvPr>
          <p:cNvSpPr/>
          <p:nvPr/>
        </p:nvSpPr>
        <p:spPr>
          <a:xfrm>
            <a:off x="3386049" y="1657350"/>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64</a:t>
            </a:r>
          </a:p>
        </p:txBody>
      </p:sp>
      <p:sp>
        <p:nvSpPr>
          <p:cNvPr id="8" name="Rectangle 7">
            <a:extLst>
              <a:ext uri="{FF2B5EF4-FFF2-40B4-BE49-F238E27FC236}">
                <a16:creationId xmlns:a16="http://schemas.microsoft.com/office/drawing/2014/main" id="{508F21D9-4183-4AD4-89FC-621E157ECF0B}"/>
              </a:ext>
            </a:extLst>
          </p:cNvPr>
          <p:cNvSpPr/>
          <p:nvPr/>
        </p:nvSpPr>
        <p:spPr>
          <a:xfrm>
            <a:off x="530905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9" name="Rectangle 8">
            <a:extLst>
              <a:ext uri="{FF2B5EF4-FFF2-40B4-BE49-F238E27FC236}">
                <a16:creationId xmlns:a16="http://schemas.microsoft.com/office/drawing/2014/main" id="{101C196C-E6D7-46B0-A2BA-D71C6112A654}"/>
              </a:ext>
            </a:extLst>
          </p:cNvPr>
          <p:cNvSpPr/>
          <p:nvPr/>
        </p:nvSpPr>
        <p:spPr>
          <a:xfrm>
            <a:off x="7232069" y="165734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3x3</a:t>
            </a:r>
          </a:p>
          <a:p>
            <a:pPr algn="ctr"/>
            <a:r>
              <a:rPr lang="en-US">
                <a:solidFill>
                  <a:srgbClr val="EE9524"/>
                </a:solidFill>
                <a:latin typeface="Montserrat Medium" panose="00000600000000000000" pitchFamily="2" charset="0"/>
              </a:rPr>
              <a:t>Filter: 128</a:t>
            </a:r>
          </a:p>
        </p:txBody>
      </p:sp>
      <p:sp>
        <p:nvSpPr>
          <p:cNvPr id="10" name="Rectangle 9">
            <a:extLst>
              <a:ext uri="{FF2B5EF4-FFF2-40B4-BE49-F238E27FC236}">
                <a16:creationId xmlns:a16="http://schemas.microsoft.com/office/drawing/2014/main" id="{0B6F9598-A902-4E01-A5E8-21A7BBB72435}"/>
              </a:ext>
            </a:extLst>
          </p:cNvPr>
          <p:cNvSpPr/>
          <p:nvPr/>
        </p:nvSpPr>
        <p:spPr>
          <a:xfrm>
            <a:off x="723206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Max-pool 2x2</a:t>
            </a:r>
          </a:p>
        </p:txBody>
      </p:sp>
      <p:sp>
        <p:nvSpPr>
          <p:cNvPr id="11" name="Rectangle 10">
            <a:extLst>
              <a:ext uri="{FF2B5EF4-FFF2-40B4-BE49-F238E27FC236}">
                <a16:creationId xmlns:a16="http://schemas.microsoft.com/office/drawing/2014/main" id="{AC17AE81-B02E-49A0-BAC4-0F6011067EF0}"/>
              </a:ext>
            </a:extLst>
          </p:cNvPr>
          <p:cNvSpPr/>
          <p:nvPr/>
        </p:nvSpPr>
        <p:spPr>
          <a:xfrm>
            <a:off x="5309058" y="2910145"/>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Conv 1x1</a:t>
            </a:r>
          </a:p>
          <a:p>
            <a:pPr algn="ctr"/>
            <a:r>
              <a:rPr lang="en-US">
                <a:solidFill>
                  <a:srgbClr val="EE9524"/>
                </a:solidFill>
                <a:latin typeface="Montserrat Medium" panose="00000600000000000000" pitchFamily="2" charset="0"/>
              </a:rPr>
              <a:t>Filter: 64</a:t>
            </a:r>
          </a:p>
        </p:txBody>
      </p:sp>
      <p:sp>
        <p:nvSpPr>
          <p:cNvPr id="12" name="Rectangle 11">
            <a:extLst>
              <a:ext uri="{FF2B5EF4-FFF2-40B4-BE49-F238E27FC236}">
                <a16:creationId xmlns:a16="http://schemas.microsoft.com/office/drawing/2014/main" id="{F4CAE164-1A34-42C4-B3E2-076AB6EF9FD4}"/>
              </a:ext>
            </a:extLst>
          </p:cNvPr>
          <p:cNvSpPr/>
          <p:nvPr/>
        </p:nvSpPr>
        <p:spPr>
          <a:xfrm>
            <a:off x="3386049" y="2907028"/>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Flatten</a:t>
            </a:r>
          </a:p>
        </p:txBody>
      </p:sp>
      <p:cxnSp>
        <p:nvCxnSpPr>
          <p:cNvPr id="18" name="Straight Arrow Connector 17">
            <a:extLst>
              <a:ext uri="{FF2B5EF4-FFF2-40B4-BE49-F238E27FC236}">
                <a16:creationId xmlns:a16="http://schemas.microsoft.com/office/drawing/2014/main" id="{1716D9EC-DAF4-4D0A-A7EC-53AFC803C4D5}"/>
              </a:ext>
            </a:extLst>
          </p:cNvPr>
          <p:cNvCxnSpPr>
            <a:endCxn id="6" idx="1"/>
          </p:cNvCxnSpPr>
          <p:nvPr/>
        </p:nvCxnSpPr>
        <p:spPr>
          <a:xfrm>
            <a:off x="174567" y="2021549"/>
            <a:ext cx="1288472" cy="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9" name="TextBox 18">
            <a:extLst>
              <a:ext uri="{FF2B5EF4-FFF2-40B4-BE49-F238E27FC236}">
                <a16:creationId xmlns:a16="http://schemas.microsoft.com/office/drawing/2014/main" id="{2783B22E-3209-4A04-93C5-A6172015EE9A}"/>
              </a:ext>
            </a:extLst>
          </p:cNvPr>
          <p:cNvSpPr txBox="1"/>
          <p:nvPr/>
        </p:nvSpPr>
        <p:spPr>
          <a:xfrm>
            <a:off x="433315" y="1685561"/>
            <a:ext cx="707245" cy="307777"/>
          </a:xfrm>
          <a:prstGeom prst="rect">
            <a:avLst/>
          </a:prstGeom>
          <a:noFill/>
        </p:spPr>
        <p:txBody>
          <a:bodyPr wrap="none" rtlCol="0">
            <a:spAutoFit/>
          </a:bodyPr>
          <a:lstStyle/>
          <a:p>
            <a:r>
              <a:rPr lang="en-US">
                <a:solidFill>
                  <a:srgbClr val="EE9524"/>
                </a:solidFill>
                <a:latin typeface="Montserrat Black" panose="00000A00000000000000" pitchFamily="2" charset="0"/>
              </a:rPr>
              <a:t>Input</a:t>
            </a:r>
          </a:p>
        </p:txBody>
      </p:sp>
      <p:cxnSp>
        <p:nvCxnSpPr>
          <p:cNvPr id="21" name="Straight Arrow Connector 20">
            <a:extLst>
              <a:ext uri="{FF2B5EF4-FFF2-40B4-BE49-F238E27FC236}">
                <a16:creationId xmlns:a16="http://schemas.microsoft.com/office/drawing/2014/main" id="{FC7EE70D-0ADD-47F0-BB36-EDD24BCA6FB2}"/>
              </a:ext>
            </a:extLst>
          </p:cNvPr>
          <p:cNvCxnSpPr>
            <a:stCxn id="6" idx="3"/>
            <a:endCxn id="7" idx="1"/>
          </p:cNvCxnSpPr>
          <p:nvPr/>
        </p:nvCxnSpPr>
        <p:spPr>
          <a:xfrm>
            <a:off x="2709948" y="2021552"/>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2A540A1C-78AA-4B11-866C-15746A9A78F6}"/>
              </a:ext>
            </a:extLst>
          </p:cNvPr>
          <p:cNvCxnSpPr/>
          <p:nvPr/>
        </p:nvCxnSpPr>
        <p:spPr>
          <a:xfrm>
            <a:off x="463295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09DBA2DE-1F37-4AAE-A960-2F0AB9F4493A}"/>
              </a:ext>
            </a:extLst>
          </p:cNvPr>
          <p:cNvCxnSpPr/>
          <p:nvPr/>
        </p:nvCxnSpPr>
        <p:spPr>
          <a:xfrm>
            <a:off x="6555968" y="2017566"/>
            <a:ext cx="67610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E4A58F08-CDA9-49E3-8FF5-A5F4191D9098}"/>
              </a:ext>
            </a:extLst>
          </p:cNvPr>
          <p:cNvCxnSpPr>
            <a:stCxn id="9" idx="2"/>
            <a:endCxn id="10" idx="0"/>
          </p:cNvCxnSpPr>
          <p:nvPr/>
        </p:nvCxnSpPr>
        <p:spPr>
          <a:xfrm>
            <a:off x="7855524" y="2385751"/>
            <a:ext cx="0" cy="52127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2515DF37-F7B0-4658-9500-B5E3B4E8D22F}"/>
              </a:ext>
            </a:extLst>
          </p:cNvPr>
          <p:cNvCxnSpPr>
            <a:stCxn id="10" idx="1"/>
            <a:endCxn id="11" idx="3"/>
          </p:cNvCxnSpPr>
          <p:nvPr/>
        </p:nvCxnSpPr>
        <p:spPr>
          <a:xfrm flipH="1">
            <a:off x="6555967" y="3271230"/>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FE4C3A0B-85E8-4A46-93B8-240DE540E435}"/>
              </a:ext>
            </a:extLst>
          </p:cNvPr>
          <p:cNvCxnSpPr/>
          <p:nvPr/>
        </p:nvCxnSpPr>
        <p:spPr>
          <a:xfrm flipH="1">
            <a:off x="4632956" y="3278329"/>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8BE268E2-6602-4CF2-BE11-EC80234673B2}"/>
              </a:ext>
            </a:extLst>
          </p:cNvPr>
          <p:cNvSpPr/>
          <p:nvPr/>
        </p:nvSpPr>
        <p:spPr>
          <a:xfrm>
            <a:off x="4006734" y="3822486"/>
            <a:ext cx="4680065" cy="1192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latin typeface="Montserrat Medium" panose="00000600000000000000" pitchFamily="2" charset="0"/>
              </a:rPr>
              <a:t>Kích thước của ảnh sau mỗi lớp Conv sẽ giảm theo công thức: </a:t>
            </a:r>
            <a:endParaRPr lang="en-US" sz="1800">
              <a:latin typeface="Montserrat Medium" panose="00000600000000000000" pitchFamily="2" charset="0"/>
            </a:endParaRPr>
          </a:p>
          <a:p>
            <a:pPr algn="ctr"/>
            <a:r>
              <a:rPr lang="vi-VN" sz="1800">
                <a:latin typeface="Montserrat Medium" panose="00000600000000000000" pitchFamily="2" charset="0"/>
              </a:rPr>
              <a:t>(input_size - kernel_size)+1</a:t>
            </a:r>
          </a:p>
        </p:txBody>
      </p:sp>
      <p:sp>
        <p:nvSpPr>
          <p:cNvPr id="20" name="Rectangle 19">
            <a:extLst>
              <a:ext uri="{FF2B5EF4-FFF2-40B4-BE49-F238E27FC236}">
                <a16:creationId xmlns:a16="http://schemas.microsoft.com/office/drawing/2014/main" id="{0BEEE882-E93D-4BC3-9C3C-F16F733CD3D2}"/>
              </a:ext>
            </a:extLst>
          </p:cNvPr>
          <p:cNvSpPr/>
          <p:nvPr/>
        </p:nvSpPr>
        <p:spPr>
          <a:xfrm>
            <a:off x="1463039" y="2901847"/>
            <a:ext cx="1246909"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Hidden layer</a:t>
            </a:r>
          </a:p>
        </p:txBody>
      </p:sp>
      <p:cxnSp>
        <p:nvCxnSpPr>
          <p:cNvPr id="26" name="Straight Arrow Connector 25">
            <a:extLst>
              <a:ext uri="{FF2B5EF4-FFF2-40B4-BE49-F238E27FC236}">
                <a16:creationId xmlns:a16="http://schemas.microsoft.com/office/drawing/2014/main" id="{3AF82D8F-E00D-443B-AC5E-80B5C0BA7226}"/>
              </a:ext>
            </a:extLst>
          </p:cNvPr>
          <p:cNvCxnSpPr/>
          <p:nvPr/>
        </p:nvCxnSpPr>
        <p:spPr>
          <a:xfrm flipH="1">
            <a:off x="2709948" y="3266897"/>
            <a:ext cx="676102" cy="31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9" name="Rectangle 28">
            <a:extLst>
              <a:ext uri="{FF2B5EF4-FFF2-40B4-BE49-F238E27FC236}">
                <a16:creationId xmlns:a16="http://schemas.microsoft.com/office/drawing/2014/main" id="{A8328791-1716-4212-BF04-4431D3376A08}"/>
              </a:ext>
            </a:extLst>
          </p:cNvPr>
          <p:cNvSpPr/>
          <p:nvPr/>
        </p:nvSpPr>
        <p:spPr>
          <a:xfrm>
            <a:off x="1317563" y="4147192"/>
            <a:ext cx="1537857" cy="72840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rgbClr val="EE9524"/>
                </a:solidFill>
                <a:latin typeface="Montserrat Medium" panose="00000600000000000000" pitchFamily="2" charset="0"/>
              </a:rPr>
              <a:t>Classification layer</a:t>
            </a:r>
          </a:p>
        </p:txBody>
      </p:sp>
      <p:cxnSp>
        <p:nvCxnSpPr>
          <p:cNvPr id="30" name="Straight Arrow Connector 29">
            <a:extLst>
              <a:ext uri="{FF2B5EF4-FFF2-40B4-BE49-F238E27FC236}">
                <a16:creationId xmlns:a16="http://schemas.microsoft.com/office/drawing/2014/main" id="{DD11F0C6-5D05-471A-9BB1-C4382D420053}"/>
              </a:ext>
            </a:extLst>
          </p:cNvPr>
          <p:cNvCxnSpPr/>
          <p:nvPr/>
        </p:nvCxnSpPr>
        <p:spPr>
          <a:xfrm>
            <a:off x="2086492" y="3625067"/>
            <a:ext cx="0" cy="52127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029629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302005"/>
            <a:ext cx="7704000" cy="572700"/>
          </a:xfrm>
        </p:spPr>
        <p:txBody>
          <a:bodyPr/>
          <a:lstStyle/>
          <a:p>
            <a:r>
              <a:rPr lang="en-US">
                <a:latin typeface="Montserrat ExtraBold" panose="00000900000000000000" pitchFamily="2" charset="0"/>
              </a:rPr>
              <a:t>Kết quả sau khi huấn luyện</a:t>
            </a:r>
          </a:p>
        </p:txBody>
      </p:sp>
      <p:pic>
        <p:nvPicPr>
          <p:cNvPr id="4" name="Picture 3">
            <a:extLst>
              <a:ext uri="{FF2B5EF4-FFF2-40B4-BE49-F238E27FC236}">
                <a16:creationId xmlns:a16="http://schemas.microsoft.com/office/drawing/2014/main" id="{412E0806-DDC1-4540-8D53-5CC2AC679FDC}"/>
              </a:ext>
            </a:extLst>
          </p:cNvPr>
          <p:cNvPicPr>
            <a:picLocks noChangeAspect="1"/>
          </p:cNvPicPr>
          <p:nvPr/>
        </p:nvPicPr>
        <p:blipFill>
          <a:blip r:embed="rId2"/>
          <a:stretch>
            <a:fillRect/>
          </a:stretch>
        </p:blipFill>
        <p:spPr>
          <a:xfrm>
            <a:off x="562058" y="974460"/>
            <a:ext cx="3627190" cy="3968984"/>
          </a:xfrm>
          <a:prstGeom prst="rect">
            <a:avLst/>
          </a:prstGeom>
        </p:spPr>
      </p:pic>
      <p:pic>
        <p:nvPicPr>
          <p:cNvPr id="5" name="Picture 4">
            <a:extLst>
              <a:ext uri="{FF2B5EF4-FFF2-40B4-BE49-F238E27FC236}">
                <a16:creationId xmlns:a16="http://schemas.microsoft.com/office/drawing/2014/main" id="{4EE577DB-4D8B-4A32-90D8-EA95AD31A4A8}"/>
              </a:ext>
            </a:extLst>
          </p:cNvPr>
          <p:cNvPicPr>
            <a:picLocks noChangeAspect="1"/>
          </p:cNvPicPr>
          <p:nvPr/>
        </p:nvPicPr>
        <p:blipFill>
          <a:blip r:embed="rId3"/>
          <a:stretch>
            <a:fillRect/>
          </a:stretch>
        </p:blipFill>
        <p:spPr>
          <a:xfrm>
            <a:off x="4384015" y="1335608"/>
            <a:ext cx="4635294" cy="3246687"/>
          </a:xfrm>
          <a:prstGeom prst="rect">
            <a:avLst/>
          </a:prstGeom>
        </p:spPr>
      </p:pic>
    </p:spTree>
    <p:extLst>
      <p:ext uri="{BB962C8B-B14F-4D97-AF65-F5344CB8AC3E}">
        <p14:creationId xmlns:p14="http://schemas.microsoft.com/office/powerpoint/2010/main" val="265984228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302005"/>
            <a:ext cx="7704000" cy="572700"/>
          </a:xfrm>
        </p:spPr>
        <p:txBody>
          <a:bodyPr/>
          <a:lstStyle/>
          <a:p>
            <a:r>
              <a:rPr lang="en-US">
                <a:latin typeface="Montserrat ExtraBold" panose="00000900000000000000" pitchFamily="2" charset="0"/>
              </a:rPr>
              <a:t>Kết quả sau khi huấn luyện</a:t>
            </a:r>
          </a:p>
        </p:txBody>
      </p:sp>
      <p:pic>
        <p:nvPicPr>
          <p:cNvPr id="6" name="Picture 5">
            <a:extLst>
              <a:ext uri="{FF2B5EF4-FFF2-40B4-BE49-F238E27FC236}">
                <a16:creationId xmlns:a16="http://schemas.microsoft.com/office/drawing/2014/main" id="{53F3606A-DA3F-42E9-9313-AF631CCCCE8F}"/>
              </a:ext>
            </a:extLst>
          </p:cNvPr>
          <p:cNvPicPr>
            <a:picLocks noChangeAspect="1"/>
          </p:cNvPicPr>
          <p:nvPr/>
        </p:nvPicPr>
        <p:blipFill>
          <a:blip r:embed="rId2"/>
          <a:stretch>
            <a:fillRect/>
          </a:stretch>
        </p:blipFill>
        <p:spPr>
          <a:xfrm>
            <a:off x="928910" y="964363"/>
            <a:ext cx="7286179" cy="3981710"/>
          </a:xfrm>
          <a:prstGeom prst="rect">
            <a:avLst/>
          </a:prstGeom>
        </p:spPr>
      </p:pic>
    </p:spTree>
    <p:extLst>
      <p:ext uri="{BB962C8B-B14F-4D97-AF65-F5344CB8AC3E}">
        <p14:creationId xmlns:p14="http://schemas.microsoft.com/office/powerpoint/2010/main" val="19807065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302005"/>
            <a:ext cx="7704000" cy="572700"/>
          </a:xfrm>
        </p:spPr>
        <p:txBody>
          <a:bodyPr/>
          <a:lstStyle/>
          <a:p>
            <a:r>
              <a:rPr lang="en-US">
                <a:latin typeface="Montserrat ExtraBold" panose="00000900000000000000" pitchFamily="2" charset="0"/>
              </a:rPr>
              <a:t>Kết quả sau khi huấn luyện</a:t>
            </a:r>
          </a:p>
        </p:txBody>
      </p:sp>
      <p:pic>
        <p:nvPicPr>
          <p:cNvPr id="4" name="Picture 3">
            <a:extLst>
              <a:ext uri="{FF2B5EF4-FFF2-40B4-BE49-F238E27FC236}">
                <a16:creationId xmlns:a16="http://schemas.microsoft.com/office/drawing/2014/main" id="{B56E3DFB-D28E-4E9B-BE4D-AFC3C73AAA6D}"/>
              </a:ext>
            </a:extLst>
          </p:cNvPr>
          <p:cNvPicPr>
            <a:picLocks noChangeAspect="1"/>
          </p:cNvPicPr>
          <p:nvPr/>
        </p:nvPicPr>
        <p:blipFill>
          <a:blip r:embed="rId2"/>
          <a:stretch>
            <a:fillRect/>
          </a:stretch>
        </p:blipFill>
        <p:spPr>
          <a:xfrm>
            <a:off x="220197" y="1109917"/>
            <a:ext cx="8703606" cy="3731578"/>
          </a:xfrm>
          <a:prstGeom prst="rect">
            <a:avLst/>
          </a:prstGeom>
        </p:spPr>
      </p:pic>
    </p:spTree>
    <p:extLst>
      <p:ext uri="{BB962C8B-B14F-4D97-AF65-F5344CB8AC3E}">
        <p14:creationId xmlns:p14="http://schemas.microsoft.com/office/powerpoint/2010/main" val="8845645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302005"/>
            <a:ext cx="7704000" cy="572700"/>
          </a:xfrm>
        </p:spPr>
        <p:txBody>
          <a:bodyPr/>
          <a:lstStyle/>
          <a:p>
            <a:r>
              <a:rPr lang="en-US">
                <a:latin typeface="Montserrat ExtraBold" panose="00000900000000000000" pitchFamily="2" charset="0"/>
              </a:rPr>
              <a:t>Nhận diện khuôn mặt</a:t>
            </a:r>
          </a:p>
        </p:txBody>
      </p:sp>
      <p:pic>
        <p:nvPicPr>
          <p:cNvPr id="5" name="Picture 4">
            <a:extLst>
              <a:ext uri="{FF2B5EF4-FFF2-40B4-BE49-F238E27FC236}">
                <a16:creationId xmlns:a16="http://schemas.microsoft.com/office/drawing/2014/main" id="{449EBAB8-3255-4B43-B1F4-542D39F0E44C}"/>
              </a:ext>
            </a:extLst>
          </p:cNvPr>
          <p:cNvPicPr>
            <a:picLocks noChangeAspect="1"/>
          </p:cNvPicPr>
          <p:nvPr/>
        </p:nvPicPr>
        <p:blipFill rotWithShape="1">
          <a:blip r:embed="rId2"/>
          <a:srcRect b="22507"/>
          <a:stretch/>
        </p:blipFill>
        <p:spPr bwMode="auto">
          <a:xfrm>
            <a:off x="650413" y="1169807"/>
            <a:ext cx="7843173" cy="34188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528879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9132-6B97-4B58-B920-2C8F4304F0FE}"/>
              </a:ext>
            </a:extLst>
          </p:cNvPr>
          <p:cNvSpPr>
            <a:spLocks noGrp="1"/>
          </p:cNvSpPr>
          <p:nvPr>
            <p:ph type="title"/>
          </p:nvPr>
        </p:nvSpPr>
        <p:spPr>
          <a:xfrm>
            <a:off x="720000" y="302005"/>
            <a:ext cx="7704000" cy="572700"/>
          </a:xfrm>
        </p:spPr>
        <p:txBody>
          <a:bodyPr/>
          <a:lstStyle/>
          <a:p>
            <a:r>
              <a:rPr lang="en-US">
                <a:latin typeface="Montserrat ExtraBold" panose="00000900000000000000" pitchFamily="2" charset="0"/>
              </a:rPr>
              <a:t>Nhận diện khuôn mặt</a:t>
            </a:r>
          </a:p>
        </p:txBody>
      </p:sp>
      <p:pic>
        <p:nvPicPr>
          <p:cNvPr id="4" name="Picture 3">
            <a:extLst>
              <a:ext uri="{FF2B5EF4-FFF2-40B4-BE49-F238E27FC236}">
                <a16:creationId xmlns:a16="http://schemas.microsoft.com/office/drawing/2014/main" id="{540AF26A-7B0C-4448-8E5C-91FFAE99E5EF}"/>
              </a:ext>
            </a:extLst>
          </p:cNvPr>
          <p:cNvPicPr>
            <a:picLocks noChangeAspect="1"/>
          </p:cNvPicPr>
          <p:nvPr/>
        </p:nvPicPr>
        <p:blipFill rotWithShape="1">
          <a:blip r:embed="rId2"/>
          <a:srcRect b="23418"/>
          <a:stretch/>
        </p:blipFill>
        <p:spPr bwMode="auto">
          <a:xfrm>
            <a:off x="490169" y="1158586"/>
            <a:ext cx="8163661" cy="35166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22570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latin typeface="Montserrat Black" panose="00000A00000000000000" pitchFamily="2" charset="0"/>
              </a:rPr>
              <a:t>NHẬN XÉT</a:t>
            </a:r>
            <a:endParaRPr sz="4000">
              <a:latin typeface="Montserrat Black" panose="00000A00000000000000" pitchFamily="2" charset="0"/>
            </a:endParaRPr>
          </a:p>
        </p:txBody>
      </p:sp>
      <p:sp>
        <p:nvSpPr>
          <p:cNvPr id="175" name="Google Shape;175;p30"/>
          <p:cNvSpPr txBox="1">
            <a:spLocks noGrp="1"/>
          </p:cNvSpPr>
          <p:nvPr>
            <p:ph type="subTitle" idx="1"/>
          </p:nvPr>
        </p:nvSpPr>
        <p:spPr>
          <a:xfrm>
            <a:off x="4917750" y="3290550"/>
            <a:ext cx="2281336"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Thin" panose="00000300000000000000" pitchFamily="2" charset="0"/>
              </a:rPr>
              <a:t>Convolution Neural Network</a:t>
            </a:r>
          </a:p>
        </p:txBody>
      </p:sp>
      <p:sp>
        <p:nvSpPr>
          <p:cNvPr id="176" name="Google Shape;176;p30"/>
          <p:cNvSpPr txBox="1">
            <a:spLocks noGrp="1"/>
          </p:cNvSpPr>
          <p:nvPr>
            <p:ph type="title" idx="2"/>
          </p:nvPr>
        </p:nvSpPr>
        <p:spPr>
          <a:xfrm>
            <a:off x="4849170" y="1001125"/>
            <a:ext cx="2141834"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71063175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748145" y="1418700"/>
            <a:ext cx="7955279"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a:latin typeface="Montserrat Black" panose="00000A00000000000000" pitchFamily="2" charset="0"/>
              </a:rPr>
              <a:t>NHẬN DIỆN NHANH, CHÍNH XÁC</a:t>
            </a:r>
            <a:endParaRPr sz="5400">
              <a:latin typeface="Montserrat Black" panose="00000A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latin typeface="Montserrat Black" panose="00000A00000000000000" pitchFamily="2" charset="0"/>
              </a:rPr>
              <a:t>GIỚI THIỆU VỀ MẠNG NƠ-RON TÍCH CHẬP</a:t>
            </a:r>
            <a:endParaRPr sz="4000">
              <a:latin typeface="Montserrat Black" panose="00000A00000000000000" pitchFamily="2" charset="0"/>
            </a:endParaRPr>
          </a:p>
        </p:txBody>
      </p:sp>
      <p:sp>
        <p:nvSpPr>
          <p:cNvPr id="175" name="Google Shape;175;p30"/>
          <p:cNvSpPr txBox="1">
            <a:spLocks noGrp="1"/>
          </p:cNvSpPr>
          <p:nvPr>
            <p:ph type="subTitle" idx="1"/>
          </p:nvPr>
        </p:nvSpPr>
        <p:spPr>
          <a:xfrm>
            <a:off x="4917750" y="3290550"/>
            <a:ext cx="2281336"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Thin" panose="00000300000000000000" pitchFamily="2" charset="0"/>
              </a:rPr>
              <a:t>Convolution Neural Network</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sp>
        <p:nvSpPr>
          <p:cNvPr id="759" name="Google Shape;759;p39"/>
          <p:cNvSpPr txBox="1">
            <a:spLocks noGrp="1"/>
          </p:cNvSpPr>
          <p:nvPr>
            <p:ph type="title"/>
          </p:nvPr>
        </p:nvSpPr>
        <p:spPr>
          <a:xfrm>
            <a:off x="311700" y="2192087"/>
            <a:ext cx="8520600" cy="111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22.6 SECONDS</a:t>
            </a:r>
            <a:endParaRPr/>
          </a:p>
        </p:txBody>
      </p:sp>
      <p:sp>
        <p:nvSpPr>
          <p:cNvPr id="760" name="Google Shape;760;p39"/>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t>Thời gian huấn luyện với dataset 200 ảnh 32x32x1</a:t>
            </a:r>
            <a:endParaRPr/>
          </a:p>
        </p:txBody>
      </p:sp>
      <p:grpSp>
        <p:nvGrpSpPr>
          <p:cNvPr id="761" name="Google Shape;761;p39"/>
          <p:cNvGrpSpPr/>
          <p:nvPr/>
        </p:nvGrpSpPr>
        <p:grpSpPr>
          <a:xfrm>
            <a:off x="4324300" y="1372400"/>
            <a:ext cx="495400" cy="473150"/>
            <a:chOff x="4324300" y="1536075"/>
            <a:chExt cx="495400" cy="473150"/>
          </a:xfrm>
        </p:grpSpPr>
        <p:cxnSp>
          <p:nvCxnSpPr>
            <p:cNvPr id="762" name="Google Shape;762;p39"/>
            <p:cNvCxnSpPr>
              <a:stCxn id="763" idx="2"/>
              <a:endCxn id="764" idx="5"/>
            </p:cNvCxnSpPr>
            <p:nvPr/>
          </p:nvCxnSpPr>
          <p:spPr>
            <a:xfrm rot="10800000">
              <a:off x="4391000" y="1747325"/>
              <a:ext cx="272700" cy="222900"/>
            </a:xfrm>
            <a:prstGeom prst="straightConnector1">
              <a:avLst/>
            </a:prstGeom>
            <a:noFill/>
            <a:ln w="19050" cap="flat" cmpd="sng">
              <a:solidFill>
                <a:schemeClr val="lt2"/>
              </a:solidFill>
              <a:prstDash val="solid"/>
              <a:round/>
              <a:headEnd type="none" w="med" len="med"/>
              <a:tailEnd type="none" w="med" len="med"/>
            </a:ln>
          </p:spPr>
        </p:cxnSp>
        <p:sp>
          <p:nvSpPr>
            <p:cNvPr id="764" name="Google Shape;764;p39"/>
            <p:cNvSpPr/>
            <p:nvPr/>
          </p:nvSpPr>
          <p:spPr>
            <a:xfrm>
              <a:off x="4324300" y="1680775"/>
              <a:ext cx="78000" cy="78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4741700" y="1536075"/>
              <a:ext cx="78000" cy="78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4663700" y="1931225"/>
              <a:ext cx="78000" cy="78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 name="Google Shape;766;p39"/>
            <p:cNvCxnSpPr>
              <a:stCxn id="764" idx="7"/>
              <a:endCxn id="765" idx="2"/>
            </p:cNvCxnSpPr>
            <p:nvPr/>
          </p:nvCxnSpPr>
          <p:spPr>
            <a:xfrm rot="10800000" flipH="1">
              <a:off x="4390877" y="1575198"/>
              <a:ext cx="350700" cy="117000"/>
            </a:xfrm>
            <a:prstGeom prst="straightConnector1">
              <a:avLst/>
            </a:prstGeom>
            <a:noFill/>
            <a:ln w="19050" cap="flat" cmpd="sng">
              <a:solidFill>
                <a:schemeClr val="lt2"/>
              </a:solidFill>
              <a:prstDash val="solid"/>
              <a:round/>
              <a:headEnd type="none" w="med" len="med"/>
              <a:tailEnd type="none" w="med" len="med"/>
            </a:ln>
          </p:spPr>
        </p:cxnSp>
        <p:cxnSp>
          <p:nvCxnSpPr>
            <p:cNvPr id="767" name="Google Shape;767;p39"/>
            <p:cNvCxnSpPr>
              <a:stCxn id="763" idx="7"/>
              <a:endCxn id="765" idx="4"/>
            </p:cNvCxnSpPr>
            <p:nvPr/>
          </p:nvCxnSpPr>
          <p:spPr>
            <a:xfrm rot="10800000" flipH="1">
              <a:off x="4730277" y="1614148"/>
              <a:ext cx="50400" cy="328500"/>
            </a:xfrm>
            <a:prstGeom prst="straightConnector1">
              <a:avLst/>
            </a:prstGeom>
            <a:noFill/>
            <a:ln w="19050" cap="flat" cmpd="sng">
              <a:solidFill>
                <a:schemeClr val="lt2"/>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84308-5ADA-49E2-A2E5-F867A28DBB82}"/>
              </a:ext>
            </a:extLst>
          </p:cNvPr>
          <p:cNvPicPr>
            <a:picLocks noChangeAspect="1"/>
          </p:cNvPicPr>
          <p:nvPr/>
        </p:nvPicPr>
        <p:blipFill>
          <a:blip r:embed="rId3"/>
          <a:stretch>
            <a:fillRect/>
          </a:stretch>
        </p:blipFill>
        <p:spPr>
          <a:xfrm>
            <a:off x="859578" y="483512"/>
            <a:ext cx="7424844" cy="4176475"/>
          </a:xfrm>
          <a:prstGeom prst="rect">
            <a:avLst/>
          </a:prstGeom>
        </p:spPr>
      </p:pic>
    </p:spTree>
    <p:extLst>
      <p:ext uri="{BB962C8B-B14F-4D97-AF65-F5344CB8AC3E}">
        <p14:creationId xmlns:p14="http://schemas.microsoft.com/office/powerpoint/2010/main" val="366895090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743"/>
        <p:cNvGrpSpPr/>
        <p:nvPr/>
      </p:nvGrpSpPr>
      <p:grpSpPr>
        <a:xfrm>
          <a:off x="0" y="0"/>
          <a:ext cx="0" cy="0"/>
          <a:chOff x="0" y="0"/>
          <a:chExt cx="0" cy="0"/>
        </a:xfrm>
      </p:grpSpPr>
      <p:pic>
        <p:nvPicPr>
          <p:cNvPr id="4" name="2021-12-24 15-20-37">
            <a:hlinkClick r:id="" action="ppaction://media"/>
            <a:extLst>
              <a:ext uri="{FF2B5EF4-FFF2-40B4-BE49-F238E27FC236}">
                <a16:creationId xmlns:a16="http://schemas.microsoft.com/office/drawing/2014/main" id="{00CF61A2-1E9B-42CE-8268-CA18BD58E49E}"/>
              </a:ext>
            </a:extLst>
          </p:cNvPr>
          <p:cNvPicPr>
            <a:picLocks noChangeAspect="1"/>
          </p:cNvPicPr>
          <p:nvPr>
            <a:videoFile r:link="rId1"/>
            <p:extLst>
              <p:ext uri="{DAA4B4D4-6D71-4841-9C94-3DE7FCFB9230}">
                <p14:media xmlns:p14="http://schemas.microsoft.com/office/powerpoint/2010/main" r:embed="rId2">
                  <p14:trim st="26089" end="3788"/>
                </p14:media>
              </p:ext>
            </p:extLst>
          </p:nvPr>
        </p:nvPicPr>
        <p:blipFill>
          <a:blip r:embed="rId6"/>
          <a:stretch>
            <a:fillRect/>
          </a:stretch>
        </p:blipFill>
        <p:spPr>
          <a:xfrm>
            <a:off x="1349558" y="589199"/>
            <a:ext cx="6445073" cy="3926405"/>
          </a:xfrm>
          <a:prstGeom prst="rect">
            <a:avLst/>
          </a:prstGeom>
        </p:spPr>
      </p:pic>
      <p:grpSp>
        <p:nvGrpSpPr>
          <p:cNvPr id="1745" name="Google Shape;1745;p44"/>
          <p:cNvGrpSpPr/>
          <p:nvPr/>
        </p:nvGrpSpPr>
        <p:grpSpPr>
          <a:xfrm>
            <a:off x="1117906" y="368509"/>
            <a:ext cx="6908187" cy="5261467"/>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F8C3-8940-43C6-AD33-1ECFCED29FD9}"/>
              </a:ext>
            </a:extLst>
          </p:cNvPr>
          <p:cNvSpPr>
            <a:spLocks noGrp="1"/>
          </p:cNvSpPr>
          <p:nvPr>
            <p:ph type="title"/>
          </p:nvPr>
        </p:nvSpPr>
        <p:spPr>
          <a:xfrm>
            <a:off x="2288552" y="1578818"/>
            <a:ext cx="4566895" cy="572700"/>
          </a:xfrm>
        </p:spPr>
        <p:txBody>
          <a:bodyPr/>
          <a:lstStyle/>
          <a:p>
            <a:r>
              <a:rPr lang="en-US" sz="4000">
                <a:latin typeface="Montserrat ExtraBold" panose="00000900000000000000" pitchFamily="2" charset="0"/>
              </a:rPr>
              <a:t>CẢM ƠN CÔ VÀ CÁC BẠN ĐÃ LẮNG NGHE</a:t>
            </a:r>
          </a:p>
        </p:txBody>
      </p:sp>
      <p:pic>
        <p:nvPicPr>
          <p:cNvPr id="1026" name="Picture 2" descr="Thank You Robot-04 - Prescience Technology">
            <a:extLst>
              <a:ext uri="{FF2B5EF4-FFF2-40B4-BE49-F238E27FC236}">
                <a16:creationId xmlns:a16="http://schemas.microsoft.com/office/drawing/2014/main" id="{DAEDFF65-2C2A-425E-BDDA-BE65A8377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4432" y="2377440"/>
            <a:ext cx="2666307" cy="266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554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Medium" panose="00000600000000000000" pitchFamily="2" charset="0"/>
              </a:rPr>
              <a:t>Nhận diện khuôn mặt</a:t>
            </a:r>
            <a:endParaRPr>
              <a:latin typeface="Montserrat Medium" panose="00000600000000000000" pitchFamily="2" charset="0"/>
            </a:endParaRPr>
          </a:p>
        </p:txBody>
      </p:sp>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ExtraBold" panose="00000900000000000000" pitchFamily="2" charset="0"/>
              </a:rPr>
              <a:t>MỘT SỐ ỨNG DỤNG CỦA MẠNG CNN</a:t>
            </a:r>
            <a:endParaRPr>
              <a:latin typeface="Montserrat ExtraBold" panose="00000900000000000000" pitchFamily="2" charset="0"/>
            </a:endParaRPr>
          </a:p>
        </p:txBody>
      </p:sp>
      <p:cxnSp>
        <p:nvCxnSpPr>
          <p:cNvPr id="258" name="Google Shape;258;p31"/>
          <p:cNvCxnSpPr/>
          <p:nvPr/>
        </p:nvCxnSpPr>
        <p:spPr>
          <a:xfrm>
            <a:off x="167092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353" name="Google Shape;353;p31"/>
          <p:cNvCxnSpPr/>
          <p:nvPr/>
        </p:nvCxnSpPr>
        <p:spPr>
          <a:xfrm>
            <a:off x="1670925" y="3479000"/>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354" name="Google Shape;354;p31"/>
          <p:cNvCxnSpPr/>
          <p:nvPr/>
        </p:nvCxnSpPr>
        <p:spPr>
          <a:xfrm>
            <a:off x="5746475" y="3479000"/>
            <a:ext cx="0" cy="726300"/>
          </a:xfrm>
          <a:prstGeom prst="straightConnector1">
            <a:avLst/>
          </a:prstGeom>
          <a:noFill/>
          <a:ln w="19050" cap="flat" cmpd="sng">
            <a:solidFill>
              <a:schemeClr val="lt2"/>
            </a:solidFill>
            <a:prstDash val="solid"/>
            <a:round/>
            <a:headEnd type="oval" w="med" len="med"/>
            <a:tailEnd type="oval" w="med" len="med"/>
          </a:ln>
        </p:spPr>
      </p:cxnSp>
      <p:pic>
        <p:nvPicPr>
          <p:cNvPr id="2050" name="Picture 2" descr="Decoding Facial Recognition">
            <a:extLst>
              <a:ext uri="{FF2B5EF4-FFF2-40B4-BE49-F238E27FC236}">
                <a16:creationId xmlns:a16="http://schemas.microsoft.com/office/drawing/2014/main" id="{162405A9-7107-4848-AD2A-C1B74E5AA3F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100000"/>
                    </a14:imgEffect>
                  </a14:imgLayer>
                </a14:imgProps>
              </a:ext>
              <a:ext uri="{28A0092B-C50C-407E-A947-70E740481C1C}">
                <a14:useLocalDpi xmlns:a14="http://schemas.microsoft.com/office/drawing/2010/main" val="0"/>
              </a:ext>
            </a:extLst>
          </a:blip>
          <a:srcRect/>
          <a:stretch>
            <a:fillRect/>
          </a:stretch>
        </p:blipFill>
        <p:spPr bwMode="auto">
          <a:xfrm>
            <a:off x="874104" y="1877958"/>
            <a:ext cx="746588" cy="7465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ometrics, hand, handwriting, pen, recognition, signature, write icon -  Download on Iconfinder">
            <a:extLst>
              <a:ext uri="{FF2B5EF4-FFF2-40B4-BE49-F238E27FC236}">
                <a16:creationId xmlns:a16="http://schemas.microsoft.com/office/drawing/2014/main" id="{86056560-1C06-42A7-8BCF-110AF83470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100000"/>
                    </a14:imgEffect>
                  </a14:imgLayer>
                </a14:imgProps>
              </a:ext>
              <a:ext uri="{28A0092B-C50C-407E-A947-70E740481C1C}">
                <a14:useLocalDpi xmlns:a14="http://schemas.microsoft.com/office/drawing/2010/main" val="0"/>
              </a:ext>
            </a:extLst>
          </a:blip>
          <a:srcRect/>
          <a:stretch>
            <a:fillRect/>
          </a:stretch>
        </p:blipFill>
        <p:spPr bwMode="auto">
          <a:xfrm>
            <a:off x="929639" y="3464004"/>
            <a:ext cx="625440" cy="625440"/>
          </a:xfrm>
          <a:prstGeom prst="rect">
            <a:avLst/>
          </a:prstGeom>
          <a:noFill/>
          <a:extLst>
            <a:ext uri="{909E8E84-426E-40DD-AFC4-6F175D3DCCD1}">
              <a14:hiddenFill xmlns:a14="http://schemas.microsoft.com/office/drawing/2010/main">
                <a:solidFill>
                  <a:srgbClr val="FFFFFF"/>
                </a:solidFill>
              </a14:hiddenFill>
            </a:ext>
          </a:extLst>
        </p:spPr>
      </p:pic>
      <p:sp>
        <p:nvSpPr>
          <p:cNvPr id="402" name="Google Shape;182;p31">
            <a:extLst>
              <a:ext uri="{FF2B5EF4-FFF2-40B4-BE49-F238E27FC236}">
                <a16:creationId xmlns:a16="http://schemas.microsoft.com/office/drawing/2014/main" id="{0563E625-1235-43B2-8651-AD78F2759410}"/>
              </a:ext>
            </a:extLst>
          </p:cNvPr>
          <p:cNvSpPr txBox="1">
            <a:spLocks/>
          </p:cNvSpPr>
          <p:nvPr/>
        </p:nvSpPr>
        <p:spPr>
          <a:xfrm>
            <a:off x="1755458" y="3546990"/>
            <a:ext cx="2208600" cy="70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100"/>
              <a:buFont typeface="Josefin Slab"/>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9pPr>
          </a:lstStyle>
          <a:p>
            <a:pPr marL="0" indent="0"/>
            <a:r>
              <a:rPr lang="en-US">
                <a:latin typeface="Montserrat Medium" panose="00000600000000000000" pitchFamily="2" charset="0"/>
              </a:rPr>
              <a:t>Nhận diện chữ viết tay</a:t>
            </a:r>
          </a:p>
        </p:txBody>
      </p:sp>
      <p:pic>
        <p:nvPicPr>
          <p:cNvPr id="2054" name="Picture 6" descr="Cancer - Free medical icons">
            <a:extLst>
              <a:ext uri="{FF2B5EF4-FFF2-40B4-BE49-F238E27FC236}">
                <a16:creationId xmlns:a16="http://schemas.microsoft.com/office/drawing/2014/main" id="{FA1F5207-296F-4E3D-A15E-22FD1155C53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artisticPhotocopy/>
                    </a14:imgEffect>
                    <a14:imgEffect>
                      <a14:brightnessContrast contrast="59000"/>
                    </a14:imgEffect>
                  </a14:imgLayer>
                </a14:imgProps>
              </a:ext>
              <a:ext uri="{28A0092B-C50C-407E-A947-70E740481C1C}">
                <a14:useLocalDpi xmlns:a14="http://schemas.microsoft.com/office/drawing/2010/main" val="0"/>
              </a:ext>
            </a:extLst>
          </a:blip>
          <a:srcRect/>
          <a:stretch>
            <a:fillRect/>
          </a:stretch>
        </p:blipFill>
        <p:spPr bwMode="auto">
          <a:xfrm>
            <a:off x="4908366" y="1861587"/>
            <a:ext cx="746588" cy="746588"/>
          </a:xfrm>
          <a:prstGeom prst="rect">
            <a:avLst/>
          </a:prstGeom>
          <a:noFill/>
          <a:extLst>
            <a:ext uri="{909E8E84-426E-40DD-AFC4-6F175D3DCCD1}">
              <a14:hiddenFill xmlns:a14="http://schemas.microsoft.com/office/drawing/2010/main">
                <a:solidFill>
                  <a:srgbClr val="FFFFFF"/>
                </a:solidFill>
              </a14:hiddenFill>
            </a:ext>
          </a:extLst>
        </p:spPr>
      </p:pic>
      <p:sp>
        <p:nvSpPr>
          <p:cNvPr id="403" name="Google Shape;182;p31">
            <a:extLst>
              <a:ext uri="{FF2B5EF4-FFF2-40B4-BE49-F238E27FC236}">
                <a16:creationId xmlns:a16="http://schemas.microsoft.com/office/drawing/2014/main" id="{0EE0C21B-5D27-4090-8CA3-1019C0E5192C}"/>
              </a:ext>
            </a:extLst>
          </p:cNvPr>
          <p:cNvSpPr txBox="1">
            <a:spLocks/>
          </p:cNvSpPr>
          <p:nvPr/>
        </p:nvSpPr>
        <p:spPr>
          <a:xfrm>
            <a:off x="5803499" y="1906775"/>
            <a:ext cx="2208600" cy="70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100"/>
              <a:buFont typeface="Josefin Slab"/>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9pPr>
          </a:lstStyle>
          <a:p>
            <a:pPr marL="0" indent="0"/>
            <a:r>
              <a:rPr lang="en-US">
                <a:latin typeface="Montserrat Medium" panose="00000600000000000000" pitchFamily="2" charset="0"/>
              </a:rPr>
              <a:t>Phát hiện ung thư</a:t>
            </a:r>
          </a:p>
        </p:txBody>
      </p:sp>
      <p:pic>
        <p:nvPicPr>
          <p:cNvPr id="2056" name="Picture 8" descr="Autonomous, car, driverless, driving, lidar, self, vehicle icon - Download  on Iconfinder">
            <a:extLst>
              <a:ext uri="{FF2B5EF4-FFF2-40B4-BE49-F238E27FC236}">
                <a16:creationId xmlns:a16="http://schemas.microsoft.com/office/drawing/2014/main" id="{F8676FD5-3CA8-4C36-8134-175E86509D2C}"/>
              </a:ext>
            </a:extLst>
          </p:cNvPr>
          <p:cNvPicPr>
            <a:picLocks noChangeAspect="1" noChangeArrowheads="1"/>
          </p:cNvPicPr>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39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685483" y="3369577"/>
            <a:ext cx="945145" cy="945145"/>
          </a:xfrm>
          <a:prstGeom prst="rect">
            <a:avLst/>
          </a:prstGeom>
          <a:extLst>
            <a:ext uri="{909E8E84-426E-40DD-AFC4-6F175D3DCCD1}">
              <a14:hiddenFill xmlns:a14="http://schemas.microsoft.com/office/drawing/2010/main">
                <a:solidFill>
                  <a:srgbClr val="FFFFFF"/>
                </a:solidFill>
              </a14:hiddenFill>
            </a:ext>
          </a:extLst>
        </p:spPr>
      </p:pic>
      <p:sp>
        <p:nvSpPr>
          <p:cNvPr id="404" name="Google Shape;182;p31">
            <a:extLst>
              <a:ext uri="{FF2B5EF4-FFF2-40B4-BE49-F238E27FC236}">
                <a16:creationId xmlns:a16="http://schemas.microsoft.com/office/drawing/2014/main" id="{697A78F8-BD03-47FC-A301-D970B335C7EA}"/>
              </a:ext>
            </a:extLst>
          </p:cNvPr>
          <p:cNvSpPr txBox="1">
            <a:spLocks/>
          </p:cNvSpPr>
          <p:nvPr/>
        </p:nvSpPr>
        <p:spPr>
          <a:xfrm>
            <a:off x="5803499" y="3546990"/>
            <a:ext cx="2208600" cy="70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100"/>
              <a:buFont typeface="Josefin Slab"/>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lt2"/>
              </a:buClr>
              <a:buSzPts val="1100"/>
              <a:buFont typeface="Josefin Slab"/>
              <a:buNone/>
              <a:defRPr sz="1100" b="0" i="0" u="none" strike="noStrike" cap="none">
                <a:solidFill>
                  <a:schemeClr val="lt2"/>
                </a:solidFill>
                <a:latin typeface="Josefin Slab"/>
                <a:ea typeface="Josefin Slab"/>
                <a:cs typeface="Josefin Slab"/>
                <a:sym typeface="Josefin Slab"/>
              </a:defRPr>
            </a:lvl9pPr>
          </a:lstStyle>
          <a:p>
            <a:pPr marL="0" indent="0"/>
            <a:r>
              <a:rPr lang="en-US">
                <a:latin typeface="Montserrat Medium" panose="00000600000000000000" pitchFamily="2" charset="0"/>
              </a:rPr>
              <a:t>Xe tự hành</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fade">
                                      <p:cBhvr>
                                        <p:cTn id="7" dur="1000"/>
                                        <p:tgtEl>
                                          <p:spTgt spid="182">
                                            <p:txEl>
                                              <p:pRg st="0" end="0"/>
                                            </p:txEl>
                                          </p:spTgt>
                                        </p:tgtEl>
                                      </p:cBhvr>
                                    </p:animEffect>
                                    <p:anim calcmode="lin" valueType="num">
                                      <p:cBhvr>
                                        <p:cTn id="8" dur="10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8"/>
                                        </p:tgtEl>
                                        <p:attrNameLst>
                                          <p:attrName>style.visibility</p:attrName>
                                        </p:attrNameLst>
                                      </p:cBhvr>
                                      <p:to>
                                        <p:strVal val="visible"/>
                                      </p:to>
                                    </p:set>
                                    <p:animEffect transition="in" filter="fade">
                                      <p:cBhvr>
                                        <p:cTn id="12" dur="1000"/>
                                        <p:tgtEl>
                                          <p:spTgt spid="258"/>
                                        </p:tgtEl>
                                      </p:cBhvr>
                                    </p:animEffect>
                                    <p:anim calcmode="lin" valueType="num">
                                      <p:cBhvr>
                                        <p:cTn id="13" dur="1000" fill="hold"/>
                                        <p:tgtEl>
                                          <p:spTgt spid="258"/>
                                        </p:tgtEl>
                                        <p:attrNameLst>
                                          <p:attrName>ppt_x</p:attrName>
                                        </p:attrNameLst>
                                      </p:cBhvr>
                                      <p:tavLst>
                                        <p:tav tm="0">
                                          <p:val>
                                            <p:strVal val="#ppt_x"/>
                                          </p:val>
                                        </p:tav>
                                        <p:tav tm="100000">
                                          <p:val>
                                            <p:strVal val="#ppt_x"/>
                                          </p:val>
                                        </p:tav>
                                      </p:tavLst>
                                    </p:anim>
                                    <p:anim calcmode="lin" valueType="num">
                                      <p:cBhvr>
                                        <p:cTn id="14" dur="1000" fill="hold"/>
                                        <p:tgtEl>
                                          <p:spTgt spid="25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1000"/>
                                        <p:tgtEl>
                                          <p:spTgt spid="2050"/>
                                        </p:tgtEl>
                                      </p:cBhvr>
                                    </p:animEffect>
                                    <p:anim calcmode="lin" valueType="num">
                                      <p:cBhvr>
                                        <p:cTn id="18" dur="1000" fill="hold"/>
                                        <p:tgtEl>
                                          <p:spTgt spid="2050"/>
                                        </p:tgtEl>
                                        <p:attrNameLst>
                                          <p:attrName>ppt_x</p:attrName>
                                        </p:attrNameLst>
                                      </p:cBhvr>
                                      <p:tavLst>
                                        <p:tav tm="0">
                                          <p:val>
                                            <p:strVal val="#ppt_x"/>
                                          </p:val>
                                        </p:tav>
                                        <p:tav tm="100000">
                                          <p:val>
                                            <p:strVal val="#ppt_x"/>
                                          </p:val>
                                        </p:tav>
                                      </p:tavLst>
                                    </p:anim>
                                    <p:anim calcmode="lin" valueType="num">
                                      <p:cBhvr>
                                        <p:cTn id="1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53"/>
                                        </p:tgtEl>
                                        <p:attrNameLst>
                                          <p:attrName>style.visibility</p:attrName>
                                        </p:attrNameLst>
                                      </p:cBhvr>
                                      <p:to>
                                        <p:strVal val="visible"/>
                                      </p:to>
                                    </p:set>
                                    <p:animEffect transition="in" filter="fade">
                                      <p:cBhvr>
                                        <p:cTn id="24" dur="1000"/>
                                        <p:tgtEl>
                                          <p:spTgt spid="353"/>
                                        </p:tgtEl>
                                      </p:cBhvr>
                                    </p:animEffect>
                                    <p:anim calcmode="lin" valueType="num">
                                      <p:cBhvr>
                                        <p:cTn id="25" dur="1000" fill="hold"/>
                                        <p:tgtEl>
                                          <p:spTgt spid="353"/>
                                        </p:tgtEl>
                                        <p:attrNameLst>
                                          <p:attrName>ppt_x</p:attrName>
                                        </p:attrNameLst>
                                      </p:cBhvr>
                                      <p:tavLst>
                                        <p:tav tm="0">
                                          <p:val>
                                            <p:strVal val="#ppt_x"/>
                                          </p:val>
                                        </p:tav>
                                        <p:tav tm="100000">
                                          <p:val>
                                            <p:strVal val="#ppt_x"/>
                                          </p:val>
                                        </p:tav>
                                      </p:tavLst>
                                    </p:anim>
                                    <p:anim calcmode="lin" valueType="num">
                                      <p:cBhvr>
                                        <p:cTn id="26" dur="1000" fill="hold"/>
                                        <p:tgtEl>
                                          <p:spTgt spid="35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052"/>
                                        </p:tgtEl>
                                        <p:attrNameLst>
                                          <p:attrName>style.visibility</p:attrName>
                                        </p:attrNameLst>
                                      </p:cBhvr>
                                      <p:to>
                                        <p:strVal val="visible"/>
                                      </p:to>
                                    </p:set>
                                    <p:animEffect transition="in" filter="fade">
                                      <p:cBhvr>
                                        <p:cTn id="29" dur="1000"/>
                                        <p:tgtEl>
                                          <p:spTgt spid="2052"/>
                                        </p:tgtEl>
                                      </p:cBhvr>
                                    </p:animEffect>
                                    <p:anim calcmode="lin" valueType="num">
                                      <p:cBhvr>
                                        <p:cTn id="30" dur="1000" fill="hold"/>
                                        <p:tgtEl>
                                          <p:spTgt spid="2052"/>
                                        </p:tgtEl>
                                        <p:attrNameLst>
                                          <p:attrName>ppt_x</p:attrName>
                                        </p:attrNameLst>
                                      </p:cBhvr>
                                      <p:tavLst>
                                        <p:tav tm="0">
                                          <p:val>
                                            <p:strVal val="#ppt_x"/>
                                          </p:val>
                                        </p:tav>
                                        <p:tav tm="100000">
                                          <p:val>
                                            <p:strVal val="#ppt_x"/>
                                          </p:val>
                                        </p:tav>
                                      </p:tavLst>
                                    </p:anim>
                                    <p:anim calcmode="lin" valueType="num">
                                      <p:cBhvr>
                                        <p:cTn id="31" dur="1000" fill="hold"/>
                                        <p:tgtEl>
                                          <p:spTgt spid="205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02"/>
                                        </p:tgtEl>
                                        <p:attrNameLst>
                                          <p:attrName>style.visibility</p:attrName>
                                        </p:attrNameLst>
                                      </p:cBhvr>
                                      <p:to>
                                        <p:strVal val="visible"/>
                                      </p:to>
                                    </p:set>
                                    <p:animEffect transition="in" filter="fade">
                                      <p:cBhvr>
                                        <p:cTn id="34" dur="1000"/>
                                        <p:tgtEl>
                                          <p:spTgt spid="402"/>
                                        </p:tgtEl>
                                      </p:cBhvr>
                                    </p:animEffect>
                                    <p:anim calcmode="lin" valueType="num">
                                      <p:cBhvr>
                                        <p:cTn id="35" dur="1000" fill="hold"/>
                                        <p:tgtEl>
                                          <p:spTgt spid="402"/>
                                        </p:tgtEl>
                                        <p:attrNameLst>
                                          <p:attrName>ppt_x</p:attrName>
                                        </p:attrNameLst>
                                      </p:cBhvr>
                                      <p:tavLst>
                                        <p:tav tm="0">
                                          <p:val>
                                            <p:strVal val="#ppt_x"/>
                                          </p:val>
                                        </p:tav>
                                        <p:tav tm="100000">
                                          <p:val>
                                            <p:strVal val="#ppt_x"/>
                                          </p:val>
                                        </p:tav>
                                      </p:tavLst>
                                    </p:anim>
                                    <p:anim calcmode="lin" valueType="num">
                                      <p:cBhvr>
                                        <p:cTn id="36" dur="1000" fill="hold"/>
                                        <p:tgtEl>
                                          <p:spTgt spid="40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59"/>
                                        </p:tgtEl>
                                        <p:attrNameLst>
                                          <p:attrName>style.visibility</p:attrName>
                                        </p:attrNameLst>
                                      </p:cBhvr>
                                      <p:to>
                                        <p:strVal val="visible"/>
                                      </p:to>
                                    </p:set>
                                    <p:animEffect transition="in" filter="fade">
                                      <p:cBhvr>
                                        <p:cTn id="41" dur="1000"/>
                                        <p:tgtEl>
                                          <p:spTgt spid="259"/>
                                        </p:tgtEl>
                                      </p:cBhvr>
                                    </p:animEffect>
                                    <p:anim calcmode="lin" valueType="num">
                                      <p:cBhvr>
                                        <p:cTn id="42" dur="1000" fill="hold"/>
                                        <p:tgtEl>
                                          <p:spTgt spid="259"/>
                                        </p:tgtEl>
                                        <p:attrNameLst>
                                          <p:attrName>ppt_x</p:attrName>
                                        </p:attrNameLst>
                                      </p:cBhvr>
                                      <p:tavLst>
                                        <p:tav tm="0">
                                          <p:val>
                                            <p:strVal val="#ppt_x"/>
                                          </p:val>
                                        </p:tav>
                                        <p:tav tm="100000">
                                          <p:val>
                                            <p:strVal val="#ppt_x"/>
                                          </p:val>
                                        </p:tav>
                                      </p:tavLst>
                                    </p:anim>
                                    <p:anim calcmode="lin" valueType="num">
                                      <p:cBhvr>
                                        <p:cTn id="43" dur="1000" fill="hold"/>
                                        <p:tgtEl>
                                          <p:spTgt spid="25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54"/>
                                        </p:tgtEl>
                                        <p:attrNameLst>
                                          <p:attrName>style.visibility</p:attrName>
                                        </p:attrNameLst>
                                      </p:cBhvr>
                                      <p:to>
                                        <p:strVal val="visible"/>
                                      </p:to>
                                    </p:set>
                                    <p:animEffect transition="in" filter="fade">
                                      <p:cBhvr>
                                        <p:cTn id="46" dur="1000"/>
                                        <p:tgtEl>
                                          <p:spTgt spid="2054"/>
                                        </p:tgtEl>
                                      </p:cBhvr>
                                    </p:animEffect>
                                    <p:anim calcmode="lin" valueType="num">
                                      <p:cBhvr>
                                        <p:cTn id="47" dur="1000" fill="hold"/>
                                        <p:tgtEl>
                                          <p:spTgt spid="2054"/>
                                        </p:tgtEl>
                                        <p:attrNameLst>
                                          <p:attrName>ppt_x</p:attrName>
                                        </p:attrNameLst>
                                      </p:cBhvr>
                                      <p:tavLst>
                                        <p:tav tm="0">
                                          <p:val>
                                            <p:strVal val="#ppt_x"/>
                                          </p:val>
                                        </p:tav>
                                        <p:tav tm="100000">
                                          <p:val>
                                            <p:strVal val="#ppt_x"/>
                                          </p:val>
                                        </p:tav>
                                      </p:tavLst>
                                    </p:anim>
                                    <p:anim calcmode="lin" valueType="num">
                                      <p:cBhvr>
                                        <p:cTn id="48" dur="1000" fill="hold"/>
                                        <p:tgtEl>
                                          <p:spTgt spid="205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03"/>
                                        </p:tgtEl>
                                        <p:attrNameLst>
                                          <p:attrName>style.visibility</p:attrName>
                                        </p:attrNameLst>
                                      </p:cBhvr>
                                      <p:to>
                                        <p:strVal val="visible"/>
                                      </p:to>
                                    </p:set>
                                    <p:animEffect transition="in" filter="fade">
                                      <p:cBhvr>
                                        <p:cTn id="51" dur="1000"/>
                                        <p:tgtEl>
                                          <p:spTgt spid="403"/>
                                        </p:tgtEl>
                                      </p:cBhvr>
                                    </p:animEffect>
                                    <p:anim calcmode="lin" valueType="num">
                                      <p:cBhvr>
                                        <p:cTn id="52" dur="1000" fill="hold"/>
                                        <p:tgtEl>
                                          <p:spTgt spid="403"/>
                                        </p:tgtEl>
                                        <p:attrNameLst>
                                          <p:attrName>ppt_x</p:attrName>
                                        </p:attrNameLst>
                                      </p:cBhvr>
                                      <p:tavLst>
                                        <p:tav tm="0">
                                          <p:val>
                                            <p:strVal val="#ppt_x"/>
                                          </p:val>
                                        </p:tav>
                                        <p:tav tm="100000">
                                          <p:val>
                                            <p:strVal val="#ppt_x"/>
                                          </p:val>
                                        </p:tav>
                                      </p:tavLst>
                                    </p:anim>
                                    <p:anim calcmode="lin" valueType="num">
                                      <p:cBhvr>
                                        <p:cTn id="53" dur="1000" fill="hold"/>
                                        <p:tgtEl>
                                          <p:spTgt spid="40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54"/>
                                        </p:tgtEl>
                                        <p:attrNameLst>
                                          <p:attrName>style.visibility</p:attrName>
                                        </p:attrNameLst>
                                      </p:cBhvr>
                                      <p:to>
                                        <p:strVal val="visible"/>
                                      </p:to>
                                    </p:set>
                                    <p:animEffect transition="in" filter="fade">
                                      <p:cBhvr>
                                        <p:cTn id="58" dur="1000"/>
                                        <p:tgtEl>
                                          <p:spTgt spid="354"/>
                                        </p:tgtEl>
                                      </p:cBhvr>
                                    </p:animEffect>
                                    <p:anim calcmode="lin" valueType="num">
                                      <p:cBhvr>
                                        <p:cTn id="59" dur="1000" fill="hold"/>
                                        <p:tgtEl>
                                          <p:spTgt spid="354"/>
                                        </p:tgtEl>
                                        <p:attrNameLst>
                                          <p:attrName>ppt_x</p:attrName>
                                        </p:attrNameLst>
                                      </p:cBhvr>
                                      <p:tavLst>
                                        <p:tav tm="0">
                                          <p:val>
                                            <p:strVal val="#ppt_x"/>
                                          </p:val>
                                        </p:tav>
                                        <p:tav tm="100000">
                                          <p:val>
                                            <p:strVal val="#ppt_x"/>
                                          </p:val>
                                        </p:tav>
                                      </p:tavLst>
                                    </p:anim>
                                    <p:anim calcmode="lin" valueType="num">
                                      <p:cBhvr>
                                        <p:cTn id="60" dur="1000" fill="hold"/>
                                        <p:tgtEl>
                                          <p:spTgt spid="354"/>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056"/>
                                        </p:tgtEl>
                                        <p:attrNameLst>
                                          <p:attrName>style.visibility</p:attrName>
                                        </p:attrNameLst>
                                      </p:cBhvr>
                                      <p:to>
                                        <p:strVal val="visible"/>
                                      </p:to>
                                    </p:set>
                                    <p:animEffect transition="in" filter="fade">
                                      <p:cBhvr>
                                        <p:cTn id="63" dur="1000"/>
                                        <p:tgtEl>
                                          <p:spTgt spid="2056"/>
                                        </p:tgtEl>
                                      </p:cBhvr>
                                    </p:animEffect>
                                    <p:anim calcmode="lin" valueType="num">
                                      <p:cBhvr>
                                        <p:cTn id="64" dur="1000" fill="hold"/>
                                        <p:tgtEl>
                                          <p:spTgt spid="2056"/>
                                        </p:tgtEl>
                                        <p:attrNameLst>
                                          <p:attrName>ppt_x</p:attrName>
                                        </p:attrNameLst>
                                      </p:cBhvr>
                                      <p:tavLst>
                                        <p:tav tm="0">
                                          <p:val>
                                            <p:strVal val="#ppt_x"/>
                                          </p:val>
                                        </p:tav>
                                        <p:tav tm="100000">
                                          <p:val>
                                            <p:strVal val="#ppt_x"/>
                                          </p:val>
                                        </p:tav>
                                      </p:tavLst>
                                    </p:anim>
                                    <p:anim calcmode="lin" valueType="num">
                                      <p:cBhvr>
                                        <p:cTn id="65" dur="1000" fill="hold"/>
                                        <p:tgtEl>
                                          <p:spTgt spid="205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04"/>
                                        </p:tgtEl>
                                        <p:attrNameLst>
                                          <p:attrName>style.visibility</p:attrName>
                                        </p:attrNameLst>
                                      </p:cBhvr>
                                      <p:to>
                                        <p:strVal val="visible"/>
                                      </p:to>
                                    </p:set>
                                    <p:animEffect transition="in" filter="fade">
                                      <p:cBhvr>
                                        <p:cTn id="68" dur="1000"/>
                                        <p:tgtEl>
                                          <p:spTgt spid="404"/>
                                        </p:tgtEl>
                                      </p:cBhvr>
                                    </p:animEffect>
                                    <p:anim calcmode="lin" valueType="num">
                                      <p:cBhvr>
                                        <p:cTn id="69" dur="1000" fill="hold"/>
                                        <p:tgtEl>
                                          <p:spTgt spid="404"/>
                                        </p:tgtEl>
                                        <p:attrNameLst>
                                          <p:attrName>ppt_x</p:attrName>
                                        </p:attrNameLst>
                                      </p:cBhvr>
                                      <p:tavLst>
                                        <p:tav tm="0">
                                          <p:val>
                                            <p:strVal val="#ppt_x"/>
                                          </p:val>
                                        </p:tav>
                                        <p:tav tm="100000">
                                          <p:val>
                                            <p:strVal val="#ppt_x"/>
                                          </p:val>
                                        </p:tav>
                                      </p:tavLst>
                                    </p:anim>
                                    <p:anim calcmode="lin" valueType="num">
                                      <p:cBhvr>
                                        <p:cTn id="70" dur="1000" fill="hold"/>
                                        <p:tgtEl>
                                          <p:spTgt spid="4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build="p"/>
      <p:bldP spid="402" grpId="0"/>
      <p:bldP spid="403" grpId="0"/>
      <p:bldP spid="4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volutional Neural Network | Deep Learning | Developers Breach">
            <a:extLst>
              <a:ext uri="{FF2B5EF4-FFF2-40B4-BE49-F238E27FC236}">
                <a16:creationId xmlns:a16="http://schemas.microsoft.com/office/drawing/2014/main" id="{5A5AB863-BC1A-46DD-90A4-ABE4D0648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2" y="450421"/>
            <a:ext cx="9027596" cy="42426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45435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006E-B14E-4D64-A642-45BB79E85218}"/>
              </a:ext>
            </a:extLst>
          </p:cNvPr>
          <p:cNvSpPr>
            <a:spLocks noGrp="1"/>
          </p:cNvSpPr>
          <p:nvPr>
            <p:ph type="title"/>
          </p:nvPr>
        </p:nvSpPr>
        <p:spPr/>
        <p:txBody>
          <a:bodyPr/>
          <a:lstStyle/>
          <a:p>
            <a:r>
              <a:rPr lang="en-US">
                <a:latin typeface="Montserrat ExtraBold" panose="00000900000000000000" pitchFamily="2" charset="0"/>
              </a:rPr>
              <a:t>Lớp tích chập (Convolution Layer)</a:t>
            </a:r>
          </a:p>
        </p:txBody>
      </p:sp>
      <p:pic>
        <p:nvPicPr>
          <p:cNvPr id="3" name="Picture 2">
            <a:extLst>
              <a:ext uri="{FF2B5EF4-FFF2-40B4-BE49-F238E27FC236}">
                <a16:creationId xmlns:a16="http://schemas.microsoft.com/office/drawing/2014/main" id="{07399D89-52EF-480B-A3A7-1F92FA5031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5210" y="1454555"/>
            <a:ext cx="7453580" cy="3012866"/>
          </a:xfrm>
          <a:prstGeom prst="rect">
            <a:avLst/>
          </a:prstGeom>
          <a:noFill/>
        </p:spPr>
      </p:pic>
    </p:spTree>
    <p:extLst>
      <p:ext uri="{BB962C8B-B14F-4D97-AF65-F5344CB8AC3E}">
        <p14:creationId xmlns:p14="http://schemas.microsoft.com/office/powerpoint/2010/main" val="2377682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006E-B14E-4D64-A642-45BB79E85218}"/>
              </a:ext>
            </a:extLst>
          </p:cNvPr>
          <p:cNvSpPr>
            <a:spLocks noGrp="1"/>
          </p:cNvSpPr>
          <p:nvPr>
            <p:ph type="title"/>
          </p:nvPr>
        </p:nvSpPr>
        <p:spPr/>
        <p:txBody>
          <a:bodyPr/>
          <a:lstStyle/>
          <a:p>
            <a:r>
              <a:rPr lang="en-US">
                <a:latin typeface="Montserrat ExtraBold" panose="00000900000000000000" pitchFamily="2" charset="0"/>
              </a:rPr>
              <a:t>Lớp tích chập (Convolution Layer)</a:t>
            </a:r>
          </a:p>
        </p:txBody>
      </p:sp>
      <p:pic>
        <p:nvPicPr>
          <p:cNvPr id="3074" name="Picture 2">
            <a:extLst>
              <a:ext uri="{FF2B5EF4-FFF2-40B4-BE49-F238E27FC236}">
                <a16:creationId xmlns:a16="http://schemas.microsoft.com/office/drawing/2014/main" id="{A44C7E2A-2FC1-4D82-AFE1-5870A58505D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1274964"/>
            <a:ext cx="5010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04137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006E-B14E-4D64-A642-45BB79E85218}"/>
              </a:ext>
            </a:extLst>
          </p:cNvPr>
          <p:cNvSpPr>
            <a:spLocks noGrp="1"/>
          </p:cNvSpPr>
          <p:nvPr>
            <p:ph type="title"/>
          </p:nvPr>
        </p:nvSpPr>
        <p:spPr/>
        <p:txBody>
          <a:bodyPr/>
          <a:lstStyle/>
          <a:p>
            <a:r>
              <a:rPr lang="en-US">
                <a:latin typeface="Montserrat ExtraBold" panose="00000900000000000000" pitchFamily="2" charset="0"/>
              </a:rPr>
              <a:t>Lớp rút gọn (Pooling Layer)</a:t>
            </a:r>
          </a:p>
        </p:txBody>
      </p:sp>
      <p:pic>
        <p:nvPicPr>
          <p:cNvPr id="4098" name="Picture 2" descr="CS231n Convolutional Neural Networks for Visual Recognition">
            <a:extLst>
              <a:ext uri="{FF2B5EF4-FFF2-40B4-BE49-F238E27FC236}">
                <a16:creationId xmlns:a16="http://schemas.microsoft.com/office/drawing/2014/main" id="{5851E77E-85DA-4BE5-AF13-7836D1D27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2" y="1301288"/>
            <a:ext cx="74961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563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006E-B14E-4D64-A642-45BB79E85218}"/>
              </a:ext>
            </a:extLst>
          </p:cNvPr>
          <p:cNvSpPr>
            <a:spLocks noGrp="1"/>
          </p:cNvSpPr>
          <p:nvPr>
            <p:ph type="title"/>
          </p:nvPr>
        </p:nvSpPr>
        <p:spPr/>
        <p:txBody>
          <a:bodyPr/>
          <a:lstStyle/>
          <a:p>
            <a:r>
              <a:rPr lang="en-US">
                <a:latin typeface="Montserrat ExtraBold" panose="00000900000000000000" pitchFamily="2" charset="0"/>
              </a:rPr>
              <a:t>Lớp đầy đủ (Fully Connected Layer)</a:t>
            </a:r>
          </a:p>
        </p:txBody>
      </p:sp>
      <p:pic>
        <p:nvPicPr>
          <p:cNvPr id="5124" name="Picture 4" descr="Convolutional Neural Networks (CNN): Step 4 - Full Connection - Blogs -  SuperDataScience | Machine Learning | AI | Data Science Career | Analytics  | Success">
            <a:extLst>
              <a:ext uri="{FF2B5EF4-FFF2-40B4-BE49-F238E27FC236}">
                <a16:creationId xmlns:a16="http://schemas.microsoft.com/office/drawing/2014/main" id="{AF67C37F-6DA7-4E78-920E-28BF99762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1227339"/>
            <a:ext cx="824865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1490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879</TotalTime>
  <Words>1768</Words>
  <Application>Microsoft Office PowerPoint</Application>
  <PresentationFormat>On-screen Show (16:9)</PresentationFormat>
  <Paragraphs>259</Paragraphs>
  <Slides>44</Slides>
  <Notes>28</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Fira Sans Condensed Light</vt:lpstr>
      <vt:lpstr>Times New Roman</vt:lpstr>
      <vt:lpstr>Rajdhani</vt:lpstr>
      <vt:lpstr>Anton</vt:lpstr>
      <vt:lpstr>Advent Pro Light</vt:lpstr>
      <vt:lpstr>Josefin Slab</vt:lpstr>
      <vt:lpstr>Tw Cen MT</vt:lpstr>
      <vt:lpstr>Montserrat Black</vt:lpstr>
      <vt:lpstr>Arial</vt:lpstr>
      <vt:lpstr>Montserrat Thin</vt:lpstr>
      <vt:lpstr>Montserrat Medium</vt:lpstr>
      <vt:lpstr>Century Gothic</vt:lpstr>
      <vt:lpstr>Montserrat ExtraBold</vt:lpstr>
      <vt:lpstr>Ai Tech Agency by Slidesgo</vt:lpstr>
      <vt:lpstr>NHẬN DIỆN KHUÔN MẶT SỬ DỤNG MẠNG CNN</vt:lpstr>
      <vt:lpstr>TEAM MEMBER</vt:lpstr>
      <vt:lpstr>GIỚI THIỆU VỀ MẠNG NƠ-RON TÍCH CHẬP</vt:lpstr>
      <vt:lpstr>GIỚI THIỆU VỀ MẠNG NƠ-RON TÍCH CHẬP</vt:lpstr>
      <vt:lpstr>PowerPoint Presentation</vt:lpstr>
      <vt:lpstr>Lớp tích chập (Convolution Layer)</vt:lpstr>
      <vt:lpstr>Lớp tích chập (Convolution Layer)</vt:lpstr>
      <vt:lpstr>Lớp rút gọn (Pooling Layer)</vt:lpstr>
      <vt:lpstr>Lớp đầy đủ (Fully Connected Layer)</vt:lpstr>
      <vt:lpstr>XÂY DỰNG VÀ HUẤN LUYỆN MÔ HÌNH CNN</vt:lpstr>
      <vt:lpstr>PowerPoint Presentation</vt:lpstr>
      <vt:lpstr>PowerPoint Presentation</vt:lpstr>
      <vt:lpstr>Kiến trúc LeNet5</vt:lpstr>
      <vt:lpstr>THU THẬP VÀ XỬ LÝ HÌNH ẢNH KHUÔN MẶT</vt:lpstr>
      <vt:lpstr>PowerPoint Presentation</vt:lpstr>
      <vt:lpstr>Cấu trúc mạng nơ-ron</vt:lpstr>
      <vt:lpstr>ỨNG DỤNG LẬP TRÌNH</vt:lpstr>
      <vt:lpstr>Thuật toán xác định khuôn mặt Haarcascade Frontalface</vt:lpstr>
      <vt:lpstr>Dataset sau khi lấy mẫu</vt:lpstr>
      <vt:lpstr>Kết quả nhận diện với mô hình theo bài báo</vt:lpstr>
      <vt:lpstr>Kết quả nhận diện với mô hình theo bài báo</vt:lpstr>
      <vt:lpstr>Mô hình huấn luyện</vt:lpstr>
      <vt:lpstr>Mô hình huấn luyện</vt:lpstr>
      <vt:lpstr>Mô hình huấn luyện</vt:lpstr>
      <vt:lpstr>Mô hình huấn luyện</vt:lpstr>
      <vt:lpstr>Mô hình huấn luyện</vt:lpstr>
      <vt:lpstr>Mô hình huấn luyện</vt:lpstr>
      <vt:lpstr>Mô hình huấn luyện</vt:lpstr>
      <vt:lpstr>Mô hình huấn luyện</vt:lpstr>
      <vt:lpstr>Mô hình huấn luyện</vt:lpstr>
      <vt:lpstr>Mô hình huấn luyện</vt:lpstr>
      <vt:lpstr>Mô hình huấn luyện</vt:lpstr>
      <vt:lpstr>Kết quả sau khi huấn luyện</vt:lpstr>
      <vt:lpstr>Kết quả sau khi huấn luyện</vt:lpstr>
      <vt:lpstr>Kết quả sau khi huấn luyện</vt:lpstr>
      <vt:lpstr>Nhận diện khuôn mặt</vt:lpstr>
      <vt:lpstr>Nhận diện khuôn mặt</vt:lpstr>
      <vt:lpstr>NHẬN XÉT</vt:lpstr>
      <vt:lpstr>NHẬN DIỆN NHANH, CHÍNH XÁC</vt:lpstr>
      <vt:lpstr>22.6 SECONDS</vt:lpstr>
      <vt:lpstr>PowerPoint Presentation</vt:lpstr>
      <vt:lpstr>PowerPoint Presentation</vt:lpstr>
      <vt:lpstr>CẢM ƠN CÔ VÀ CÁC BẠN ĐÃ LẮNG NGHE</vt:lpstr>
      <vt:lpstr>MỘT SỐ ỨNG DỤNG CỦA MẠNG CNN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NHẬN DIỆN KHUÔN MẶT SỬ DỤNG MẠNG CNN</dc:title>
  <cp:lastModifiedBy>Quốc Khánh Nguyễn</cp:lastModifiedBy>
  <cp:revision>34</cp:revision>
  <dcterms:modified xsi:type="dcterms:W3CDTF">2022-01-15T08:40:05Z</dcterms:modified>
</cp:coreProperties>
</file>